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62" r:id="rId3"/>
    <p:sldId id="259" r:id="rId4"/>
    <p:sldId id="278" r:id="rId5"/>
    <p:sldId id="279" r:id="rId6"/>
    <p:sldId id="263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6">
          <p15:clr>
            <a:srgbClr val="A4A3A4"/>
          </p15:clr>
        </p15:guide>
        <p15:guide id="2" pos="71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120"/>
    <a:srgbClr val="AE1B3E"/>
    <a:srgbClr val="652D91"/>
    <a:srgbClr val="23A24A"/>
    <a:srgbClr val="1F9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1" autoAdjust="0"/>
    <p:restoredTop sz="95192"/>
  </p:normalViewPr>
  <p:slideViewPr>
    <p:cSldViewPr snapToGrid="0">
      <p:cViewPr>
        <p:scale>
          <a:sx n="100" d="100"/>
          <a:sy n="100" d="100"/>
        </p:scale>
        <p:origin x="-1360" y="-376"/>
      </p:cViewPr>
      <p:guideLst>
        <p:guide orient="horz" pos="126"/>
        <p:guide pos="71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FB6D9-37CF-7543-89DE-A4D649010039}" type="datetimeFigureOut">
              <a:rPr lang="pt-BR" smtClean="0"/>
              <a:pPr/>
              <a:t>11/04/17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22B4F-9C4C-F747-82AF-B1E0AB6A137A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83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6"/>
          <p:cNvSpPr/>
          <p:nvPr userDrawn="1"/>
        </p:nvSpPr>
        <p:spPr>
          <a:xfrm>
            <a:off x="0" y="6180667"/>
            <a:ext cx="12191999" cy="701524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Imagem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-3600"/>
            <a:ext cx="12240000" cy="1474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30"/>
            <a:ext cx="12240000" cy="4768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  <p:pic>
        <p:nvPicPr>
          <p:cNvPr id="11" name="Picture 10" descr="lingua-portugues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0002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0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6" y="888051"/>
            <a:ext cx="11127714" cy="329350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F5812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554133" y="1534286"/>
            <a:ext cx="6161617" cy="108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l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554133" y="2807948"/>
            <a:ext cx="6161617" cy="298718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17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5554134" y="5903091"/>
            <a:ext cx="6161616" cy="3668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0364037" y="4153438"/>
            <a:ext cx="2993410" cy="289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smtClean="0"/>
              <a:t>crédito</a:t>
            </a:r>
            <a:endParaRPr lang="pt-BR" dirty="0"/>
          </a:p>
        </p:txBody>
      </p:sp>
      <p:sp>
        <p:nvSpPr>
          <p:cNvPr id="21" name="Espaço Reservado para Imagem 2"/>
          <p:cNvSpPr>
            <a:spLocks noGrp="1"/>
          </p:cNvSpPr>
          <p:nvPr>
            <p:ph type="pic" idx="27" hasCustomPrompt="1"/>
          </p:nvPr>
        </p:nvSpPr>
        <p:spPr>
          <a:xfrm>
            <a:off x="543707" y="1564916"/>
            <a:ext cx="4625701" cy="297251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2" name="Espaço Reservado para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708" y="5177788"/>
            <a:ext cx="4655004" cy="1099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3" name="Espaço Reservado para Texto 12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-1135979" y="2923988"/>
            <a:ext cx="3003141" cy="223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3707" y="4591010"/>
            <a:ext cx="4625701" cy="487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32" name="Espaço Reservado para Imagem 7"/>
          <p:cNvSpPr>
            <a:spLocks noGrp="1"/>
          </p:cNvSpPr>
          <p:nvPr>
            <p:ph type="pic" sz="quarter" idx="31" hasCustomPrompt="1"/>
          </p:nvPr>
        </p:nvSpPr>
        <p:spPr>
          <a:xfrm>
            <a:off x="10472738" y="6230938"/>
            <a:ext cx="1606550" cy="5318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Icone</a:t>
            </a:r>
            <a:r>
              <a:rPr lang="pt-BR" dirty="0" smtClean="0"/>
              <a:t> editora</a:t>
            </a:r>
            <a:endParaRPr lang="pt-BR" dirty="0"/>
          </a:p>
        </p:txBody>
      </p:sp>
      <p:cxnSp>
        <p:nvCxnSpPr>
          <p:cNvPr id="33" name="Conector Reto 3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Texto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9546" y="6339840"/>
            <a:ext cx="3305645" cy="224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Editora</a:t>
            </a:r>
            <a:r>
              <a:rPr lang="en-US" dirty="0" smtClean="0"/>
              <a:t> | </a:t>
            </a:r>
            <a:r>
              <a:rPr lang="en-US" dirty="0" err="1" smtClean="0"/>
              <a:t>Tema</a:t>
            </a:r>
            <a:r>
              <a:rPr lang="en-US" dirty="0" smtClean="0"/>
              <a:t> | Volume | Xº </a:t>
            </a:r>
            <a:r>
              <a:rPr lang="en-US" dirty="0" err="1" smtClean="0"/>
              <a:t>Bimestre</a:t>
            </a:r>
            <a:endParaRPr lang="pt-BR" dirty="0"/>
          </a:p>
        </p:txBody>
      </p:sp>
      <p:sp>
        <p:nvSpPr>
          <p:cNvPr id="35" name="Oval 3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F581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9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6" y="888051"/>
            <a:ext cx="11127713" cy="329350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F5812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5"/>
            <a:ext cx="5822950" cy="417672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892800" y="5791195"/>
            <a:ext cx="5822950" cy="5655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3pPr>
            <a:lvl4pPr marL="540000" indent="-285750">
              <a:buClr>
                <a:srgbClr val="F58120"/>
              </a:buClr>
              <a:buFont typeface="LucidaGrande" charset="0"/>
              <a:buChar char="●"/>
              <a:defRPr sz="1800" b="0" i="0">
                <a:latin typeface="Calibri" charset="0"/>
                <a:ea typeface="Calibri" charset="0"/>
                <a:cs typeface="Calibri" charset="0"/>
              </a:defRPr>
            </a:lvl4pPr>
            <a:lvl5pPr marL="54000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2" name="Espaço Reservado para Imagem 7"/>
          <p:cNvSpPr>
            <a:spLocks noGrp="1"/>
          </p:cNvSpPr>
          <p:nvPr>
            <p:ph type="pic" sz="quarter" idx="31" hasCustomPrompt="1"/>
          </p:nvPr>
        </p:nvSpPr>
        <p:spPr>
          <a:xfrm>
            <a:off x="10472738" y="6230938"/>
            <a:ext cx="1606550" cy="5318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Icone</a:t>
            </a:r>
            <a:r>
              <a:rPr lang="pt-BR" dirty="0" smtClean="0"/>
              <a:t> editora</a:t>
            </a:r>
            <a:endParaRPr lang="pt-BR" dirty="0"/>
          </a:p>
        </p:txBody>
      </p:sp>
      <p:cxnSp>
        <p:nvCxnSpPr>
          <p:cNvPr id="23" name="Conector Reto 2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ço Reservado para Texto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9546" y="6339840"/>
            <a:ext cx="3305645" cy="224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Editora</a:t>
            </a:r>
            <a:r>
              <a:rPr lang="en-US" dirty="0" smtClean="0"/>
              <a:t> | </a:t>
            </a:r>
            <a:r>
              <a:rPr lang="en-US" dirty="0" err="1" smtClean="0"/>
              <a:t>Tema</a:t>
            </a:r>
            <a:r>
              <a:rPr lang="en-US" dirty="0" smtClean="0"/>
              <a:t> | Volume | Xº </a:t>
            </a:r>
            <a:r>
              <a:rPr lang="en-US" dirty="0" err="1" smtClean="0"/>
              <a:t>Bimestre</a:t>
            </a:r>
            <a:endParaRPr lang="pt-BR" dirty="0"/>
          </a:p>
        </p:txBody>
      </p:sp>
      <p:sp>
        <p:nvSpPr>
          <p:cNvPr id="27" name="Oval 26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F581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886718"/>
            <a:ext cx="11172043" cy="330662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F5812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4"/>
            <a:ext cx="5822950" cy="467243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9296401" y="4390379"/>
            <a:ext cx="2419348" cy="1833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3pPr>
            <a:lvl4pPr marL="540000" indent="-285750">
              <a:buClr>
                <a:srgbClr val="F58120"/>
              </a:buClr>
              <a:buFont typeface="LucidaGrande" charset="0"/>
              <a:buChar char="●"/>
              <a:defRPr sz="1800" b="0" i="0">
                <a:latin typeface="Calibri" charset="0"/>
                <a:ea typeface="Calibri" charset="0"/>
                <a:cs typeface="Calibri" charset="0"/>
              </a:defRPr>
            </a:lvl4pPr>
            <a:lvl5pPr marL="54000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1" name="Espaço Reservado para Imagem 7"/>
          <p:cNvSpPr>
            <a:spLocks noGrp="1"/>
          </p:cNvSpPr>
          <p:nvPr>
            <p:ph type="pic" sz="quarter" idx="31" hasCustomPrompt="1"/>
          </p:nvPr>
        </p:nvSpPr>
        <p:spPr>
          <a:xfrm>
            <a:off x="10472738" y="6230938"/>
            <a:ext cx="1606550" cy="5318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Icone</a:t>
            </a:r>
            <a:r>
              <a:rPr lang="pt-BR" dirty="0" smtClean="0"/>
              <a:t> editora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Texto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9546" y="6339840"/>
            <a:ext cx="3305645" cy="224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Editora</a:t>
            </a:r>
            <a:r>
              <a:rPr lang="en-US" dirty="0" smtClean="0"/>
              <a:t> | </a:t>
            </a:r>
            <a:r>
              <a:rPr lang="en-US" dirty="0" err="1" smtClean="0"/>
              <a:t>Tema</a:t>
            </a:r>
            <a:r>
              <a:rPr lang="en-US" dirty="0" smtClean="0"/>
              <a:t> | Volume | Xº </a:t>
            </a:r>
            <a:r>
              <a:rPr lang="en-US" dirty="0" err="1" smtClean="0"/>
              <a:t>Bimestre</a:t>
            </a:r>
            <a:endParaRPr lang="pt-BR" dirty="0"/>
          </a:p>
        </p:txBody>
      </p:sp>
      <p:sp>
        <p:nvSpPr>
          <p:cNvPr id="26" name="Oval 25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F581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9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6" y="888051"/>
            <a:ext cx="11127713" cy="329350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F5812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4"/>
            <a:ext cx="5822950" cy="467243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892799" y="4809067"/>
            <a:ext cx="2419348" cy="14143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3pPr>
            <a:lvl4pPr marL="540000" indent="-285750">
              <a:buClr>
                <a:srgbClr val="F58120"/>
              </a:buClr>
              <a:buFont typeface="LucidaGrande" charset="0"/>
              <a:buChar char="●"/>
              <a:defRPr sz="1800" b="0" i="0">
                <a:latin typeface="Calibri" charset="0"/>
                <a:ea typeface="Calibri" charset="0"/>
                <a:cs typeface="Calibri" charset="0"/>
              </a:defRPr>
            </a:lvl4pPr>
            <a:lvl5pPr marL="54000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1" name="Espaço Reservado para Imagem 7"/>
          <p:cNvSpPr>
            <a:spLocks noGrp="1"/>
          </p:cNvSpPr>
          <p:nvPr>
            <p:ph type="pic" sz="quarter" idx="31" hasCustomPrompt="1"/>
          </p:nvPr>
        </p:nvSpPr>
        <p:spPr>
          <a:xfrm>
            <a:off x="10472738" y="6230938"/>
            <a:ext cx="1606550" cy="5318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Icone</a:t>
            </a:r>
            <a:r>
              <a:rPr lang="pt-BR" dirty="0" smtClean="0"/>
              <a:t> editora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Texto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9546" y="6339840"/>
            <a:ext cx="3305645" cy="224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Editora</a:t>
            </a:r>
            <a:r>
              <a:rPr lang="en-US" dirty="0" smtClean="0"/>
              <a:t> | </a:t>
            </a:r>
            <a:r>
              <a:rPr lang="en-US" dirty="0" err="1" smtClean="0"/>
              <a:t>Tema</a:t>
            </a:r>
            <a:r>
              <a:rPr lang="en-US" dirty="0" smtClean="0"/>
              <a:t> | Volume | Xº </a:t>
            </a:r>
            <a:r>
              <a:rPr lang="en-US" dirty="0" err="1" smtClean="0"/>
              <a:t>Bimestre</a:t>
            </a:r>
            <a:endParaRPr lang="pt-BR" dirty="0"/>
          </a:p>
        </p:txBody>
      </p:sp>
      <p:sp>
        <p:nvSpPr>
          <p:cNvPr id="26" name="Oval 25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F581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6" y="888051"/>
            <a:ext cx="11127713" cy="329350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F5812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43707" y="3463052"/>
            <a:ext cx="6991626" cy="276032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965187" y="4725952"/>
            <a:ext cx="2760329" cy="2345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3707" y="5082363"/>
            <a:ext cx="1944312" cy="1141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60"/>
            <a:ext cx="6991626" cy="1753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3pPr>
            <a:lvl4pPr marL="540000" indent="-285750">
              <a:buClr>
                <a:srgbClr val="F58120"/>
              </a:buClr>
              <a:buFont typeface="LucidaGrande" charset="0"/>
              <a:buChar char="●"/>
              <a:defRPr sz="1800" b="0" i="0">
                <a:latin typeface="Calibri" charset="0"/>
                <a:ea typeface="Calibri" charset="0"/>
                <a:cs typeface="Calibri" charset="0"/>
              </a:defRPr>
            </a:lvl4pPr>
            <a:lvl5pPr marL="54000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31" hasCustomPrompt="1"/>
          </p:nvPr>
        </p:nvSpPr>
        <p:spPr>
          <a:xfrm>
            <a:off x="7992532" y="1550945"/>
            <a:ext cx="3723217" cy="4207494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4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7992533" y="5850504"/>
            <a:ext cx="3723216" cy="3661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15" name="Espaço Reservado para Texto 12"/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9737146" y="3523325"/>
            <a:ext cx="4213717" cy="256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smtClean="0"/>
              <a:t>crédito</a:t>
            </a:r>
            <a:endParaRPr lang="pt-BR" dirty="0"/>
          </a:p>
        </p:txBody>
      </p:sp>
      <p:sp>
        <p:nvSpPr>
          <p:cNvPr id="26" name="Espaço Reservado para Imagem 7"/>
          <p:cNvSpPr>
            <a:spLocks noGrp="1"/>
          </p:cNvSpPr>
          <p:nvPr>
            <p:ph type="pic" sz="quarter" idx="33" hasCustomPrompt="1"/>
          </p:nvPr>
        </p:nvSpPr>
        <p:spPr>
          <a:xfrm>
            <a:off x="10472738" y="6230938"/>
            <a:ext cx="1606550" cy="5318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Icone</a:t>
            </a:r>
            <a:r>
              <a:rPr lang="pt-BR" dirty="0" smtClean="0"/>
              <a:t> editora</a:t>
            </a:r>
            <a:endParaRPr lang="pt-BR" dirty="0"/>
          </a:p>
        </p:txBody>
      </p:sp>
      <p:cxnSp>
        <p:nvCxnSpPr>
          <p:cNvPr id="27" name="Conector Reto 26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ço Reservado para Texto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9546" y="6339840"/>
            <a:ext cx="3305645" cy="224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Editora</a:t>
            </a:r>
            <a:r>
              <a:rPr lang="en-US" dirty="0" smtClean="0"/>
              <a:t> | </a:t>
            </a:r>
            <a:r>
              <a:rPr lang="en-US" dirty="0" err="1" smtClean="0"/>
              <a:t>Tema</a:t>
            </a:r>
            <a:r>
              <a:rPr lang="en-US" dirty="0" smtClean="0"/>
              <a:t> | Volume | Xº </a:t>
            </a:r>
            <a:r>
              <a:rPr lang="en-US" dirty="0" err="1" smtClean="0"/>
              <a:t>Bimestre</a:t>
            </a:r>
            <a:endParaRPr lang="pt-BR" dirty="0"/>
          </a:p>
        </p:txBody>
      </p:sp>
      <p:sp>
        <p:nvSpPr>
          <p:cNvPr id="29" name="Oval 28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F581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9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6"/>
          <p:cNvSpPr/>
          <p:nvPr userDrawn="1"/>
        </p:nvSpPr>
        <p:spPr>
          <a:xfrm>
            <a:off x="0" y="6180667"/>
            <a:ext cx="12191999" cy="701524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Imagem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-3600"/>
            <a:ext cx="12240000" cy="1474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30"/>
            <a:ext cx="12240000" cy="4768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  <p:pic>
        <p:nvPicPr>
          <p:cNvPr id="3" name="Picture 2" descr="lingua-ingles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0002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7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6"/>
          <p:cNvSpPr/>
          <p:nvPr userDrawn="1"/>
        </p:nvSpPr>
        <p:spPr>
          <a:xfrm>
            <a:off x="0" y="6180667"/>
            <a:ext cx="12191999" cy="701524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Imagem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-3600"/>
            <a:ext cx="12240000" cy="1474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30"/>
            <a:ext cx="12240000" cy="4768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  <p:pic>
        <p:nvPicPr>
          <p:cNvPr id="12" name="Picture 11" descr="lingua-espanhol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0002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/>
          <p:cNvSpPr/>
          <p:nvPr userDrawn="1"/>
        </p:nvSpPr>
        <p:spPr>
          <a:xfrm>
            <a:off x="0" y="6180667"/>
            <a:ext cx="12191999" cy="701524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Imagem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-3600"/>
            <a:ext cx="12240000" cy="1474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30"/>
            <a:ext cx="12240000" cy="4768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  <p:pic>
        <p:nvPicPr>
          <p:cNvPr id="4" name="Picture 3" descr="ed.fisic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75" y="200025"/>
            <a:ext cx="1270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8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da o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1" y="1476299"/>
            <a:ext cx="12191999" cy="4731995"/>
          </a:xfrm>
          <a:prstGeom prst="rect">
            <a:avLst/>
          </a:prstGeom>
          <a:effectLst>
            <a:glow>
              <a:schemeClr val="accent1"/>
            </a:glow>
          </a:effectLst>
        </p:spPr>
        <p:txBody>
          <a:bodyPr/>
          <a:lstStyle>
            <a:lvl1pPr marL="0" indent="0">
              <a:buNone/>
              <a:defRPr sz="32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fundo, com </a:t>
            </a:r>
            <a:r>
              <a:rPr lang="pt-BR" dirty="0" err="1" smtClean="0"/>
              <a:t>transpar</a:t>
            </a:r>
            <a:r>
              <a:rPr lang="en-US" dirty="0" err="1" smtClean="0"/>
              <a:t>ência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3600"/>
            <a:ext cx="12240000" cy="1479899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F58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8" hasCustomPrompt="1"/>
          </p:nvPr>
        </p:nvSpPr>
        <p:spPr>
          <a:xfrm>
            <a:off x="2762663" y="4507973"/>
            <a:ext cx="2542673" cy="1501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Logo editora</a:t>
            </a:r>
            <a:endParaRPr lang="en-US" dirty="0"/>
          </a:p>
        </p:txBody>
      </p:sp>
      <p:sp>
        <p:nvSpPr>
          <p:cNvPr id="12" name="Retângulo 11"/>
          <p:cNvSpPr/>
          <p:nvPr userDrawn="1"/>
        </p:nvSpPr>
        <p:spPr>
          <a:xfrm>
            <a:off x="-1" y="2615609"/>
            <a:ext cx="12192001" cy="1765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ítulo 1"/>
          <p:cNvSpPr>
            <a:spLocks noGrp="1"/>
          </p:cNvSpPr>
          <p:nvPr>
            <p:ph type="ctrTitle" hasCustomPrompt="1"/>
          </p:nvPr>
        </p:nvSpPr>
        <p:spPr>
          <a:xfrm>
            <a:off x="961344" y="2909498"/>
            <a:ext cx="6098675" cy="6520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0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T</a:t>
            </a:r>
            <a:r>
              <a:rPr lang="en-US" dirty="0" err="1" smtClean="0"/>
              <a:t>ítulo</a:t>
            </a:r>
            <a:r>
              <a:rPr lang="en-US" dirty="0" smtClean="0"/>
              <a:t> da </a:t>
            </a:r>
            <a:r>
              <a:rPr lang="en-US" dirty="0" err="1" smtClean="0"/>
              <a:t>obra</a:t>
            </a:r>
            <a:endParaRPr lang="en-US" dirty="0"/>
          </a:p>
        </p:txBody>
      </p:sp>
      <p:sp>
        <p:nvSpPr>
          <p:cNvPr id="30" name="Espaço Reservado para Texto 28"/>
          <p:cNvSpPr>
            <a:spLocks noGrp="1"/>
          </p:cNvSpPr>
          <p:nvPr>
            <p:ph type="body" sz="quarter" idx="19" hasCustomPrompt="1"/>
          </p:nvPr>
        </p:nvSpPr>
        <p:spPr>
          <a:xfrm>
            <a:off x="962147" y="3575743"/>
            <a:ext cx="6097872" cy="5572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Autor</a:t>
            </a:r>
            <a:r>
              <a:rPr lang="en-US" dirty="0" smtClean="0"/>
              <a:t> – </a:t>
            </a:r>
            <a:r>
              <a:rPr lang="en-US" dirty="0" err="1" smtClean="0"/>
              <a:t>Ano</a:t>
            </a:r>
            <a:endParaRPr lang="pt-BR" dirty="0"/>
          </a:p>
        </p:txBody>
      </p:sp>
      <p:sp>
        <p:nvSpPr>
          <p:cNvPr id="10" name="Espaço Reservado para Imagem 2"/>
          <p:cNvSpPr>
            <a:spLocks noGrp="1"/>
          </p:cNvSpPr>
          <p:nvPr>
            <p:ph type="pic" idx="15" hasCustomPrompt="1"/>
          </p:nvPr>
        </p:nvSpPr>
        <p:spPr>
          <a:xfrm rot="515666">
            <a:off x="7713727" y="1831417"/>
            <a:ext cx="2856039" cy="3967233"/>
          </a:xfrm>
          <a:prstGeom prst="rect">
            <a:avLst/>
          </a:prstGeom>
          <a:solidFill>
            <a:schemeClr val="bg2"/>
          </a:solidFill>
          <a:ln>
            <a:solidFill>
              <a:srgbClr val="F58120">
                <a:alpha val="50000"/>
              </a:srgbClr>
            </a:solidFill>
          </a:ln>
        </p:spPr>
        <p:txBody>
          <a:bodyPr/>
          <a:lstStyle>
            <a:lvl1pPr marL="0" indent="0">
              <a:buNone/>
              <a:defRPr sz="32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Capa da Obra/volume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7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 rot="275026">
            <a:off x="8349912" y="1790380"/>
            <a:ext cx="3105522" cy="4056025"/>
          </a:xfrm>
          <a:prstGeom prst="rect">
            <a:avLst/>
          </a:prstGeom>
          <a:solidFill>
            <a:srgbClr val="F5812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9" hasCustomPrompt="1"/>
          </p:nvPr>
        </p:nvSpPr>
        <p:spPr>
          <a:xfrm>
            <a:off x="7838135" y="1375066"/>
            <a:ext cx="3105522" cy="40886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58120"/>
            </a:solidFill>
          </a:ln>
        </p:spPr>
        <p:txBody>
          <a:bodyPr/>
          <a:lstStyle>
            <a:lvl1pPr marL="0" indent="0">
              <a:buNone/>
              <a:defRPr sz="32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Capa da Obra/volume</a:t>
            </a:r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" y="281112"/>
            <a:ext cx="11531281" cy="6851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665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smtClean="0"/>
              <a:t>Unidade – Disciplina</a:t>
            </a:r>
            <a:endParaRPr lang="en-US" dirty="0"/>
          </a:p>
        </p:txBody>
      </p:sp>
      <p:sp>
        <p:nvSpPr>
          <p:cNvPr id="28" name="Espaço Reservado para Texto 26"/>
          <p:cNvSpPr>
            <a:spLocks noGrp="1"/>
          </p:cNvSpPr>
          <p:nvPr>
            <p:ph type="body" sz="quarter" idx="21" hasCustomPrompt="1"/>
          </p:nvPr>
        </p:nvSpPr>
        <p:spPr>
          <a:xfrm>
            <a:off x="543706" y="1607396"/>
            <a:ext cx="6625545" cy="431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Nessa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:</a:t>
            </a:r>
            <a:endParaRPr lang="pt-BR" dirty="0"/>
          </a:p>
        </p:txBody>
      </p:sp>
      <p:sp>
        <p:nvSpPr>
          <p:cNvPr id="29" name="Espaço Reservado para Texto 28"/>
          <p:cNvSpPr>
            <a:spLocks noGrp="1"/>
          </p:cNvSpPr>
          <p:nvPr>
            <p:ph type="body" sz="quarter" idx="20" hasCustomPrompt="1"/>
          </p:nvPr>
        </p:nvSpPr>
        <p:spPr>
          <a:xfrm>
            <a:off x="543707" y="2038452"/>
            <a:ext cx="6625544" cy="578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rgbClr val="F58120"/>
              </a:buClr>
              <a:buFont typeface="LucidaGrande" charset="0"/>
              <a:buChar char="●"/>
              <a:defRPr sz="18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Autor</a:t>
            </a:r>
            <a:r>
              <a:rPr lang="en-US" dirty="0" smtClean="0"/>
              <a:t> – </a:t>
            </a:r>
            <a:r>
              <a:rPr lang="en-US" dirty="0" err="1" smtClean="0"/>
              <a:t>Ano</a:t>
            </a:r>
            <a:endParaRPr lang="pt-BR" dirty="0"/>
          </a:p>
        </p:txBody>
      </p:sp>
      <p:cxnSp>
        <p:nvCxnSpPr>
          <p:cNvPr id="5" name="Conector Reto 4"/>
          <p:cNvCxnSpPr>
            <a:stCxn id="11" idx="3"/>
          </p:cNvCxnSpPr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Texto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9546" y="6339840"/>
            <a:ext cx="3305645" cy="224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Editora</a:t>
            </a:r>
            <a:r>
              <a:rPr lang="en-US" dirty="0" smtClean="0"/>
              <a:t> | </a:t>
            </a:r>
            <a:r>
              <a:rPr lang="en-US" dirty="0" err="1" smtClean="0"/>
              <a:t>Tema</a:t>
            </a:r>
            <a:r>
              <a:rPr lang="en-US" dirty="0" smtClean="0"/>
              <a:t> | Volume | Xº </a:t>
            </a:r>
            <a:r>
              <a:rPr lang="en-US" dirty="0" err="1" smtClean="0"/>
              <a:t>Bimestre</a:t>
            </a:r>
            <a:endParaRPr lang="pt-BR" dirty="0"/>
          </a:p>
        </p:txBody>
      </p:sp>
      <p:sp>
        <p:nvSpPr>
          <p:cNvPr id="17" name="Oval 16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F581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Espaço Reservado para Imagem 7"/>
          <p:cNvSpPr>
            <a:spLocks noGrp="1"/>
          </p:cNvSpPr>
          <p:nvPr>
            <p:ph type="pic" sz="quarter" idx="23" hasCustomPrompt="1"/>
          </p:nvPr>
        </p:nvSpPr>
        <p:spPr>
          <a:xfrm>
            <a:off x="10472738" y="6230938"/>
            <a:ext cx="1606550" cy="5318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Icone</a:t>
            </a:r>
            <a:r>
              <a:rPr lang="pt-BR" dirty="0" smtClean="0"/>
              <a:t> editora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936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6" y="888051"/>
            <a:ext cx="11127714" cy="329350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F5812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60"/>
            <a:ext cx="7567360" cy="4662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3pPr>
            <a:lvl4pPr marL="540000" indent="-285750">
              <a:buClr>
                <a:srgbClr val="F58120"/>
              </a:buClr>
              <a:buFont typeface="LucidaGrande" charset="0"/>
              <a:buChar char="●"/>
              <a:defRPr sz="1800" b="0" i="0">
                <a:latin typeface="Calibri" charset="0"/>
                <a:ea typeface="Calibri" charset="0"/>
                <a:cs typeface="Calibri" charset="0"/>
              </a:defRPr>
            </a:lvl4pPr>
            <a:lvl5pPr marL="54000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8111067" y="1584960"/>
            <a:ext cx="3722647" cy="393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Grafismo </a:t>
            </a:r>
            <a:r>
              <a:rPr lang="pt-BR" dirty="0" err="1" smtClean="0"/>
              <a:t>icone</a:t>
            </a:r>
            <a:r>
              <a:rPr lang="pt-BR" dirty="0" smtClean="0"/>
              <a:t> ou </a:t>
            </a:r>
            <a:r>
              <a:rPr lang="pt-BR" dirty="0" err="1" smtClean="0"/>
              <a:t>s</a:t>
            </a:r>
            <a:r>
              <a:rPr lang="en-US" dirty="0" err="1" smtClean="0"/>
              <a:t>ímbolo</a:t>
            </a:r>
            <a:endParaRPr lang="en-US" dirty="0"/>
          </a:p>
        </p:txBody>
      </p:sp>
      <p:sp>
        <p:nvSpPr>
          <p:cNvPr id="21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Imagem 7"/>
          <p:cNvSpPr>
            <a:spLocks noGrp="1"/>
          </p:cNvSpPr>
          <p:nvPr>
            <p:ph type="pic" sz="quarter" idx="25" hasCustomPrompt="1"/>
          </p:nvPr>
        </p:nvSpPr>
        <p:spPr>
          <a:xfrm>
            <a:off x="10472738" y="6230938"/>
            <a:ext cx="1606550" cy="5318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Icone</a:t>
            </a:r>
            <a:r>
              <a:rPr lang="pt-BR" dirty="0" smtClean="0"/>
              <a:t> editora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Texto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9546" y="6339840"/>
            <a:ext cx="3305645" cy="224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Editora</a:t>
            </a:r>
            <a:r>
              <a:rPr lang="en-US" dirty="0" smtClean="0"/>
              <a:t> | </a:t>
            </a:r>
            <a:r>
              <a:rPr lang="en-US" dirty="0" err="1" smtClean="0"/>
              <a:t>Tema</a:t>
            </a:r>
            <a:r>
              <a:rPr lang="en-US" dirty="0" smtClean="0"/>
              <a:t> | Volume | Xº </a:t>
            </a:r>
            <a:r>
              <a:rPr lang="en-US" dirty="0" err="1" smtClean="0"/>
              <a:t>Bimestre</a:t>
            </a:r>
            <a:endParaRPr lang="pt-BR" dirty="0"/>
          </a:p>
        </p:txBody>
      </p:sp>
      <p:sp>
        <p:nvSpPr>
          <p:cNvPr id="24" name="Oval 23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F581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2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6" y="888051"/>
            <a:ext cx="11127714" cy="329350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F5812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880311" cy="4684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3pPr>
            <a:lvl4pPr marL="540000" indent="-285750">
              <a:buClr>
                <a:srgbClr val="F58120"/>
              </a:buClr>
              <a:buFont typeface="LucidaGrande" charset="0"/>
              <a:buChar char="●"/>
              <a:defRPr sz="1800" b="0" i="0">
                <a:latin typeface="Calibri" charset="0"/>
                <a:ea typeface="Calibri" charset="0"/>
                <a:cs typeface="Calibri" charset="0"/>
              </a:defRPr>
            </a:lvl4pPr>
            <a:lvl5pPr marL="540000" indent="0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4" name="Retângulo 3"/>
          <p:cNvSpPr/>
          <p:nvPr userDrawn="1"/>
        </p:nvSpPr>
        <p:spPr>
          <a:xfrm rot="461075">
            <a:off x="6975945" y="1540543"/>
            <a:ext cx="3742266" cy="4528109"/>
          </a:xfrm>
          <a:prstGeom prst="rect">
            <a:avLst/>
          </a:prstGeom>
          <a:solidFill>
            <a:srgbClr val="F5812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6842954" y="1550945"/>
            <a:ext cx="3742266" cy="4528109"/>
          </a:xfrm>
          <a:prstGeom prst="rect">
            <a:avLst/>
          </a:prstGeom>
          <a:solidFill>
            <a:schemeClr val="bg1"/>
          </a:solidFill>
          <a:ln w="19050">
            <a:solidFill>
              <a:srgbClr val="F58120">
                <a:alpha val="5000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2" name="Espaço Reservado para Imagem 7"/>
          <p:cNvSpPr>
            <a:spLocks noGrp="1"/>
          </p:cNvSpPr>
          <p:nvPr>
            <p:ph type="pic" sz="quarter" idx="25" hasCustomPrompt="1"/>
          </p:nvPr>
        </p:nvSpPr>
        <p:spPr>
          <a:xfrm>
            <a:off x="10472738" y="6230938"/>
            <a:ext cx="1606550" cy="5318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Icone</a:t>
            </a:r>
            <a:r>
              <a:rPr lang="pt-BR" dirty="0" smtClean="0"/>
              <a:t> editora</a:t>
            </a:r>
            <a:endParaRPr lang="pt-BR" dirty="0"/>
          </a:p>
        </p:txBody>
      </p:sp>
      <p:cxnSp>
        <p:nvCxnSpPr>
          <p:cNvPr id="23" name="Conector Reto 2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ço Reservado para Texto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9546" y="6339840"/>
            <a:ext cx="3305645" cy="224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Editora</a:t>
            </a:r>
            <a:r>
              <a:rPr lang="en-US" dirty="0" smtClean="0"/>
              <a:t> | </a:t>
            </a:r>
            <a:r>
              <a:rPr lang="en-US" dirty="0" err="1" smtClean="0"/>
              <a:t>Tema</a:t>
            </a:r>
            <a:r>
              <a:rPr lang="en-US" dirty="0" smtClean="0"/>
              <a:t> | Volume | Xº </a:t>
            </a:r>
            <a:r>
              <a:rPr lang="en-US" dirty="0" err="1" smtClean="0"/>
              <a:t>Bimestre</a:t>
            </a:r>
            <a:endParaRPr lang="pt-BR" dirty="0"/>
          </a:p>
        </p:txBody>
      </p:sp>
      <p:sp>
        <p:nvSpPr>
          <p:cNvPr id="25" name="Oval 2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F581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1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6" y="888051"/>
            <a:ext cx="11127713" cy="329350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F5812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2573867" y="1544720"/>
            <a:ext cx="3555861" cy="17403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6299200" y="1550945"/>
            <a:ext cx="5416550" cy="298718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17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7535333" y="4646088"/>
            <a:ext cx="4180416" cy="383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0364037" y="2896435"/>
            <a:ext cx="2993410" cy="289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smtClean="0"/>
              <a:t>crédito</a:t>
            </a:r>
            <a:endParaRPr lang="pt-BR" dirty="0"/>
          </a:p>
        </p:txBody>
      </p:sp>
      <p:sp>
        <p:nvSpPr>
          <p:cNvPr id="21" name="Espaço Reservado para Imagem 2"/>
          <p:cNvSpPr>
            <a:spLocks noGrp="1"/>
          </p:cNvSpPr>
          <p:nvPr>
            <p:ph type="pic" idx="27" hasCustomPrompt="1"/>
          </p:nvPr>
        </p:nvSpPr>
        <p:spPr>
          <a:xfrm>
            <a:off x="2929467" y="3322537"/>
            <a:ext cx="3790880" cy="297251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2" name="Espaço Reservado para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707" y="3309984"/>
            <a:ext cx="2385760" cy="2985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 baseline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l">
              <a:buNone/>
              <a:defRPr sz="1800" b="0" i="0">
                <a:latin typeface="Calibri" charset="0"/>
                <a:ea typeface="Calibri" charset="0"/>
                <a:cs typeface="Calibri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3" name="Espaço Reservado para Texto 12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6052955" y="5354536"/>
            <a:ext cx="1699980" cy="181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85544" y="5452534"/>
            <a:ext cx="3622211" cy="841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32" name="Espaço Reservado para Imagem 7"/>
          <p:cNvSpPr>
            <a:spLocks noGrp="1"/>
          </p:cNvSpPr>
          <p:nvPr>
            <p:ph type="pic" sz="quarter" idx="31" hasCustomPrompt="1"/>
          </p:nvPr>
        </p:nvSpPr>
        <p:spPr>
          <a:xfrm>
            <a:off x="10472738" y="6230938"/>
            <a:ext cx="1606550" cy="5318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t-BR" dirty="0" err="1" smtClean="0"/>
              <a:t>Icone</a:t>
            </a:r>
            <a:r>
              <a:rPr lang="pt-BR" dirty="0" smtClean="0"/>
              <a:t> editora</a:t>
            </a:r>
            <a:endParaRPr lang="pt-BR" dirty="0"/>
          </a:p>
        </p:txBody>
      </p:sp>
      <p:cxnSp>
        <p:nvCxnSpPr>
          <p:cNvPr id="33" name="Conector Reto 3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F5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Texto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9546" y="6339840"/>
            <a:ext cx="3305645" cy="224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rgbClr val="F5812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Editora</a:t>
            </a:r>
            <a:r>
              <a:rPr lang="en-US" dirty="0" smtClean="0"/>
              <a:t> | </a:t>
            </a:r>
            <a:r>
              <a:rPr lang="en-US" dirty="0" err="1" smtClean="0"/>
              <a:t>Tema</a:t>
            </a:r>
            <a:r>
              <a:rPr lang="en-US" dirty="0" smtClean="0"/>
              <a:t> | Volume | Xº </a:t>
            </a:r>
            <a:r>
              <a:rPr lang="en-US" dirty="0" err="1" smtClean="0"/>
              <a:t>Bimestre</a:t>
            </a:r>
            <a:endParaRPr lang="pt-BR" dirty="0"/>
          </a:p>
        </p:txBody>
      </p:sp>
      <p:sp>
        <p:nvSpPr>
          <p:cNvPr id="35" name="Oval 3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F581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8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5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49" r:id="rId2"/>
    <p:sldLayoutId id="2147483674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71" r:id="rId10"/>
    <p:sldLayoutId id="2147483668" r:id="rId11"/>
    <p:sldLayoutId id="2147483669" r:id="rId12"/>
    <p:sldLayoutId id="2147483670" r:id="rId13"/>
    <p:sldLayoutId id="2147483672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Relationship Id="rId3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g"/><Relationship Id="rId3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Relationship Id="rId3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Relationship Id="rId3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png"/><Relationship Id="rId3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g"/><Relationship Id="rId3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mtClean="0">
                <a:latin typeface="Calibri" charset="0"/>
                <a:ea typeface="Calibri" charset="0"/>
                <a:cs typeface="Calibri" charset="0"/>
              </a:rPr>
              <a:t>INGLÊS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7757" r="-196" b="36435"/>
          <a:stretch/>
        </p:blipFill>
        <p:spPr/>
      </p:pic>
    </p:spTree>
    <p:extLst>
      <p:ext uri="{BB962C8B-B14F-4D97-AF65-F5344CB8AC3E}">
        <p14:creationId xmlns:p14="http://schemas.microsoft.com/office/powerpoint/2010/main" val="177686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6593693" cy="4638421"/>
          </a:xfrm>
        </p:spPr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Usamos </a:t>
            </a:r>
            <a:r>
              <a:rPr lang="pt-BR" dirty="0" err="1" smtClean="0"/>
              <a:t>why</a:t>
            </a:r>
            <a:r>
              <a:rPr lang="pt-BR" dirty="0" smtClean="0"/>
              <a:t> para pedir uma explicação ou saber a razão de algo 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Usamos </a:t>
            </a:r>
            <a:r>
              <a:rPr lang="pt-BR" dirty="0" err="1" smtClean="0"/>
              <a:t>who</a:t>
            </a:r>
            <a:r>
              <a:rPr lang="pt-BR" dirty="0" smtClean="0"/>
              <a:t> para perguntar sobre uma ou mais pessoas 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Usamos </a:t>
            </a:r>
            <a:r>
              <a:rPr lang="pt-BR" dirty="0" err="1" smtClean="0"/>
              <a:t>what</a:t>
            </a:r>
            <a:r>
              <a:rPr lang="pt-BR" dirty="0" smtClean="0"/>
              <a:t> para perguntar sobre coisas, fatos ou atividades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07" y="3378200"/>
            <a:ext cx="8902169" cy="2541179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err="1" smtClean="0"/>
              <a:t>Question</a:t>
            </a:r>
            <a:r>
              <a:rPr lang="pt-BR" dirty="0" smtClean="0"/>
              <a:t> </a:t>
            </a:r>
            <a:r>
              <a:rPr lang="pt-BR" dirty="0" err="1" smtClean="0"/>
              <a:t>Words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3431393" cy="4638421"/>
          </a:xfrm>
        </p:spPr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err="1" smtClean="0"/>
              <a:t>Listening</a:t>
            </a:r>
            <a:r>
              <a:rPr lang="pt-BR" dirty="0" smtClean="0"/>
              <a:t>: áudio sobre aluna de ensino médio conversando com uma colega sobre seu computador. 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err="1" smtClean="0"/>
              <a:t>Speaking</a:t>
            </a:r>
            <a:r>
              <a:rPr lang="pt-BR" dirty="0" smtClean="0"/>
              <a:t>: entrevista entre alunos sobre uso do computador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smtClean="0"/>
              <a:t>Usando o Computador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06" y="1803659"/>
            <a:ext cx="6568293" cy="2972719"/>
          </a:xfrm>
          <a:prstGeom prst="rect">
            <a:avLst/>
          </a:prstGeom>
        </p:spPr>
      </p:pic>
      <p:sp>
        <p:nvSpPr>
          <p:cNvPr id="10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err="1" smtClean="0"/>
              <a:t>Writing</a:t>
            </a:r>
            <a:r>
              <a:rPr lang="pt-BR" dirty="0" smtClean="0"/>
              <a:t>: Criar um infográfico sobre que tecnologia alunos querem em sala de aula.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27" y="1550945"/>
            <a:ext cx="4176722" cy="4176722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smtClean="0"/>
              <a:t>Infográficos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2  – Save The Word! Go Green</a:t>
            </a:r>
            <a:r>
              <a:rPr lang="en-US" dirty="0" smtClean="0"/>
              <a:t>!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Nessa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unidade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: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0"/>
          </p:nvPr>
        </p:nvSpPr>
        <p:spPr>
          <a:xfrm>
            <a:off x="543707" y="2038452"/>
            <a:ext cx="6625544" cy="301614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pt-BR" dirty="0" smtClean="0"/>
              <a:t>Estabelecendo Conexões com Biologia e Geografia</a:t>
            </a:r>
          </a:p>
          <a:p>
            <a:pPr>
              <a:lnSpc>
                <a:spcPct val="130000"/>
              </a:lnSpc>
            </a:pPr>
            <a:r>
              <a:rPr lang="pt-BR" dirty="0" err="1" smtClean="0"/>
              <a:t>Mind</a:t>
            </a:r>
            <a:r>
              <a:rPr lang="pt-BR" dirty="0" smtClean="0"/>
              <a:t> </a:t>
            </a:r>
            <a:r>
              <a:rPr lang="pt-BR" dirty="0" err="1" smtClean="0"/>
              <a:t>Maps</a:t>
            </a:r>
            <a:endParaRPr lang="pt-BR" dirty="0" smtClean="0"/>
          </a:p>
          <a:p>
            <a:pPr>
              <a:lnSpc>
                <a:spcPct val="130000"/>
              </a:lnSpc>
            </a:pPr>
            <a:r>
              <a:rPr lang="pt-BR" dirty="0" smtClean="0"/>
              <a:t>Word </a:t>
            </a:r>
            <a:r>
              <a:rPr lang="pt-BR" dirty="0" err="1" smtClean="0"/>
              <a:t>Formation</a:t>
            </a:r>
            <a:r>
              <a:rPr lang="pt-BR" dirty="0" smtClean="0"/>
              <a:t> </a:t>
            </a:r>
          </a:p>
          <a:p>
            <a:pPr>
              <a:lnSpc>
                <a:spcPct val="130000"/>
              </a:lnSpc>
            </a:pPr>
            <a:r>
              <a:rPr lang="pt-BR" dirty="0" smtClean="0"/>
              <a:t>Multi-word </a:t>
            </a:r>
            <a:r>
              <a:rPr lang="pt-BR" dirty="0" err="1" smtClean="0"/>
              <a:t>Verbs</a:t>
            </a:r>
            <a:r>
              <a:rPr lang="pt-BR" dirty="0" smtClean="0"/>
              <a:t> </a:t>
            </a:r>
          </a:p>
          <a:p>
            <a:pPr>
              <a:lnSpc>
                <a:spcPct val="130000"/>
              </a:lnSpc>
            </a:pPr>
            <a:r>
              <a:rPr lang="pt-BR" dirty="0" err="1" smtClean="0"/>
              <a:t>Imperative</a:t>
            </a:r>
            <a:endParaRPr lang="pt-BR" dirty="0" smtClean="0"/>
          </a:p>
          <a:p>
            <a:pPr>
              <a:lnSpc>
                <a:spcPct val="130000"/>
              </a:lnSpc>
            </a:pPr>
            <a:r>
              <a:rPr lang="pt-BR" dirty="0" err="1" smtClean="0"/>
              <a:t>Imperative</a:t>
            </a:r>
            <a:r>
              <a:rPr lang="pt-BR" dirty="0" smtClean="0"/>
              <a:t> e </a:t>
            </a:r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endParaRPr lang="pt-BR" dirty="0" smtClean="0"/>
          </a:p>
        </p:txBody>
      </p:sp>
      <p:pic>
        <p:nvPicPr>
          <p:cNvPr id="8" name="Picture Placeholder 3"/>
          <p:cNvPicPr>
            <a:picLocks noGrp="1" noChangeAspect="1"/>
          </p:cNvPicPr>
          <p:nvPr>
            <p:ph type="pic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>
            <a:fillRect/>
          </a:stretch>
        </p:blipFill>
        <p:spPr>
          <a:xfrm>
            <a:off x="7838135" y="1375066"/>
            <a:ext cx="3105522" cy="4088685"/>
          </a:xfrm>
        </p:spPr>
      </p:pic>
      <p:sp>
        <p:nvSpPr>
          <p:cNvPr id="10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6585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  – Save The Word! Go Green!</a:t>
            </a:r>
            <a:br>
              <a:rPr lang="en-US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Economia de energia. 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Práticas sustentáveis.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Formas de contribuir com o meio ambiente.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598343"/>
            <a:ext cx="5822950" cy="4081925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smtClean="0"/>
              <a:t>Estabelecendo Conexões com Biologia e Geografia</a:t>
            </a:r>
            <a:br>
              <a:rPr lang="pt-BR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5810250" y="3013910"/>
            <a:ext cx="2633579" cy="2413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000" dirty="0"/>
              <a:t>Will Stanton/</a:t>
            </a:r>
            <a:r>
              <a:rPr lang="en-US" sz="1000" dirty="0" err="1"/>
              <a:t>Alamy</a:t>
            </a:r>
            <a:r>
              <a:rPr lang="en-US" sz="1000" dirty="0"/>
              <a:t>/Other Images</a:t>
            </a:r>
          </a:p>
          <a:p>
            <a:pPr algn="l"/>
            <a:endParaRPr lang="pt-BR" b="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5797550" y="5671975"/>
            <a:ext cx="1720849" cy="246220"/>
          </a:xfrm>
          <a:prstGeom prst="rect">
            <a:avLst/>
          </a:prstGeom>
        </p:spPr>
        <p:txBody>
          <a:bodyPr/>
          <a:lstStyle/>
          <a:p>
            <a:r>
              <a:rPr lang="en-US" sz="1000" dirty="0" err="1"/>
              <a:t>Busse</a:t>
            </a:r>
            <a:r>
              <a:rPr lang="en-US" sz="1000" dirty="0"/>
              <a:t> </a:t>
            </a:r>
            <a:r>
              <a:rPr lang="en-US" sz="1000" dirty="0" err="1"/>
              <a:t>Yankushev</a:t>
            </a:r>
            <a:r>
              <a:rPr lang="en-US" sz="1000" dirty="0"/>
              <a:t>/</a:t>
            </a:r>
            <a:r>
              <a:rPr lang="en-US" sz="1000" dirty="0" err="1"/>
              <a:t>Latinstock</a:t>
            </a:r>
            <a:endParaRPr lang="en-US" sz="1000" dirty="0"/>
          </a:p>
        </p:txBody>
      </p:sp>
      <p:sp>
        <p:nvSpPr>
          <p:cNvPr id="15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8191500" y="5667050"/>
            <a:ext cx="1181100" cy="25114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800" dirty="0"/>
              <a:t>Jacek/</a:t>
            </a:r>
            <a:r>
              <a:rPr lang="en-US" sz="800" dirty="0" err="1"/>
              <a:t>kino.com.br</a:t>
            </a:r>
            <a:endParaRPr lang="en-US" sz="800" dirty="0"/>
          </a:p>
        </p:txBody>
      </p:sp>
      <p:sp>
        <p:nvSpPr>
          <p:cNvPr id="16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9590048" y="5671975"/>
            <a:ext cx="2125702" cy="401128"/>
          </a:xfrm>
          <a:prstGeom prst="rect">
            <a:avLst/>
          </a:prstGeom>
        </p:spPr>
        <p:txBody>
          <a:bodyPr/>
          <a:lstStyle/>
          <a:p>
            <a:r>
              <a:rPr lang="en-US" sz="800" dirty="0" err="1"/>
              <a:t>mangostock</a:t>
            </a:r>
            <a:r>
              <a:rPr lang="en-US" sz="800" dirty="0"/>
              <a:t>/Shutterstock/Glow Images</a:t>
            </a:r>
          </a:p>
        </p:txBody>
      </p:sp>
      <p:sp>
        <p:nvSpPr>
          <p:cNvPr id="17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9372600" y="3013910"/>
            <a:ext cx="2289748" cy="25400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Tomas </a:t>
            </a:r>
            <a:r>
              <a:rPr lang="en-US" sz="800" dirty="0" err="1"/>
              <a:t>Jasinskis</a:t>
            </a:r>
            <a:r>
              <a:rPr lang="en-US" sz="800" dirty="0"/>
              <a:t>/Shutterstock/Glow Images</a:t>
            </a:r>
          </a:p>
        </p:txBody>
      </p:sp>
      <p:sp>
        <p:nvSpPr>
          <p:cNvPr id="18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5892800" y="5100474"/>
            <a:ext cx="2146300" cy="33357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000" dirty="0"/>
              <a:t>Aurora Photos/</a:t>
            </a:r>
            <a:r>
              <a:rPr lang="en-US" sz="1000" dirty="0" err="1"/>
              <a:t>Alamy</a:t>
            </a:r>
            <a:r>
              <a:rPr lang="en-US" sz="1000" dirty="0"/>
              <a:t>/Other Images</a:t>
            </a:r>
          </a:p>
        </p:txBody>
      </p:sp>
      <p:sp>
        <p:nvSpPr>
          <p:cNvPr id="19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7772400" y="1431556"/>
            <a:ext cx="1930400" cy="333573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Fernando </a:t>
            </a:r>
            <a:r>
              <a:rPr lang="en-US" sz="800" dirty="0" err="1"/>
              <a:t>Favoretto</a:t>
            </a:r>
            <a:r>
              <a:rPr lang="en-US" sz="800" dirty="0"/>
              <a:t>/</a:t>
            </a:r>
            <a:r>
              <a:rPr lang="en-US" sz="800" dirty="0" err="1"/>
              <a:t>Acervo</a:t>
            </a:r>
            <a:r>
              <a:rPr lang="en-US" sz="800" dirty="0"/>
              <a:t> do </a:t>
            </a:r>
            <a:r>
              <a:rPr lang="en-US" sz="800" dirty="0" err="1"/>
              <a:t>fotógrafo</a:t>
            </a:r>
            <a:endParaRPr lang="en-US" sz="800" dirty="0"/>
          </a:p>
        </p:txBody>
      </p:sp>
      <p:sp>
        <p:nvSpPr>
          <p:cNvPr id="20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1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  – Save The Word! Go Green!</a:t>
            </a:r>
            <a:br>
              <a:rPr lang="en-US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26"/>
          </p:nvPr>
        </p:nvSpPr>
        <p:spPr>
          <a:xfrm rot="16200000">
            <a:off x="8719404" y="3347268"/>
            <a:ext cx="4182945" cy="476252"/>
          </a:xfrm>
          <a:prstGeom prst="rect">
            <a:avLst/>
          </a:prstGeom>
        </p:spPr>
        <p:txBody>
          <a:bodyPr/>
          <a:lstStyle/>
          <a:p>
            <a:r>
              <a:rPr lang="pt-BR" b="0" dirty="0" smtClean="0"/>
              <a:t>Reprodução/&lt;www.learningfundamentals.com.au&gt;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30"/>
          </p:nvPr>
        </p:nvSpPr>
        <p:spPr>
          <a:xfrm>
            <a:off x="867246" y="3784594"/>
            <a:ext cx="3018954" cy="749305"/>
          </a:xfrm>
        </p:spPr>
        <p:txBody>
          <a:bodyPr/>
          <a:lstStyle/>
          <a:p>
            <a:r>
              <a:rPr lang="en-US" sz="1200" dirty="0" smtClean="0"/>
              <a:t>Available at: &lt;http://learningfundamentals.com.au/resources&gt;. Accessed in: September 2015.</a:t>
            </a:r>
            <a:endParaRPr lang="pt-BR" sz="1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3774293" cy="4638421"/>
          </a:xfrm>
        </p:spPr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Texto: </a:t>
            </a:r>
            <a:r>
              <a:rPr lang="pt-BR" i="1" dirty="0" err="1" smtClean="0"/>
              <a:t>Energy</a:t>
            </a:r>
            <a:r>
              <a:rPr lang="pt-BR" i="1" dirty="0" smtClean="0"/>
              <a:t> </a:t>
            </a:r>
            <a:r>
              <a:rPr lang="pt-BR" i="1" dirty="0" err="1" smtClean="0"/>
              <a:t>saving</a:t>
            </a:r>
            <a:r>
              <a:rPr lang="pt-BR" i="1" dirty="0" smtClean="0"/>
              <a:t> </a:t>
            </a:r>
            <a:r>
              <a:rPr lang="pt-BR" i="1" dirty="0" err="1" smtClean="0"/>
              <a:t>climate</a:t>
            </a:r>
            <a:r>
              <a:rPr lang="pt-BR" i="1" dirty="0" smtClean="0"/>
              <a:t> </a:t>
            </a:r>
            <a:r>
              <a:rPr lang="pt-BR" i="1" dirty="0" err="1" smtClean="0"/>
              <a:t>change</a:t>
            </a:r>
            <a:r>
              <a:rPr lang="pt-BR" i="1" dirty="0" smtClean="0"/>
              <a:t> </a:t>
            </a:r>
            <a:r>
              <a:rPr lang="pt-BR" i="1" dirty="0" err="1" smtClean="0"/>
              <a:t>tips</a:t>
            </a:r>
            <a:r>
              <a:rPr lang="pt-BR" i="1" dirty="0" smtClean="0"/>
              <a:t> for </a:t>
            </a:r>
            <a:r>
              <a:rPr lang="pt-BR" i="1" dirty="0" err="1" smtClean="0"/>
              <a:t>your</a:t>
            </a:r>
            <a:r>
              <a:rPr lang="pt-BR" i="1" dirty="0" smtClean="0"/>
              <a:t> </a:t>
            </a:r>
            <a:r>
              <a:rPr lang="pt-BR" i="1" dirty="0" err="1" smtClean="0"/>
              <a:t>school</a:t>
            </a:r>
            <a:endParaRPr lang="pt-BR" i="1" dirty="0" smtClean="0"/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Formas de economizar energia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Estrutura de um </a:t>
            </a:r>
            <a:r>
              <a:rPr lang="pt-BR" dirty="0" err="1" smtClean="0"/>
              <a:t>mind</a:t>
            </a:r>
            <a:r>
              <a:rPr lang="pt-BR" dirty="0" smtClean="0"/>
              <a:t> </a:t>
            </a:r>
            <a:r>
              <a:rPr lang="pt-BR" dirty="0" err="1" smtClean="0"/>
              <a:t>map</a:t>
            </a:r>
            <a:endParaRPr lang="pt-BR" dirty="0" smtClean="0"/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1290720"/>
            <a:ext cx="5947348" cy="4989537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err="1" smtClean="0"/>
              <a:t>Mind</a:t>
            </a:r>
            <a:r>
              <a:rPr lang="pt-BR" dirty="0" smtClean="0"/>
              <a:t> </a:t>
            </a:r>
            <a:r>
              <a:rPr lang="pt-BR" dirty="0" err="1" smtClean="0"/>
              <a:t>Maps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  – Save The Word! Go Green!</a:t>
            </a:r>
            <a:br>
              <a:rPr lang="en-US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60"/>
            <a:ext cx="7567360" cy="4662816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tx1"/>
                </a:solidFill>
              </a:rPr>
              <a:t>O sufixo -</a:t>
            </a:r>
            <a:r>
              <a:rPr lang="pt-BR" b="0" dirty="0" err="1" smtClean="0">
                <a:solidFill>
                  <a:schemeClr val="tx1"/>
                </a:solidFill>
              </a:rPr>
              <a:t>less</a:t>
            </a:r>
            <a:r>
              <a:rPr lang="pt-BR" b="0" dirty="0" smtClean="0">
                <a:solidFill>
                  <a:schemeClr val="tx1"/>
                </a:solidFill>
              </a:rPr>
              <a:t> significa “sem”, “desprovido”.</a:t>
            </a:r>
          </a:p>
          <a:p>
            <a:pPr marL="285750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tx1"/>
                </a:solidFill>
              </a:rPr>
              <a:t>O sufixo -</a:t>
            </a:r>
            <a:r>
              <a:rPr lang="pt-BR" b="0" dirty="0" err="1" smtClean="0">
                <a:solidFill>
                  <a:schemeClr val="tx1"/>
                </a:solidFill>
              </a:rPr>
              <a:t>less</a:t>
            </a:r>
            <a:r>
              <a:rPr lang="pt-BR" b="0" dirty="0" smtClean="0">
                <a:solidFill>
                  <a:schemeClr val="tx1"/>
                </a:solidFill>
              </a:rPr>
              <a:t> é usualmente adicionado a substantivos para formar adjetivos.</a:t>
            </a:r>
          </a:p>
          <a:p>
            <a:pPr>
              <a:lnSpc>
                <a:spcPct val="150000"/>
              </a:lnSpc>
              <a:buClr>
                <a:srgbClr val="F58120"/>
              </a:buClr>
              <a:buSzPct val="110000"/>
            </a:pPr>
            <a:r>
              <a:rPr lang="pt-BR" b="0" dirty="0" smtClean="0">
                <a:solidFill>
                  <a:schemeClr val="tx1"/>
                </a:solidFill>
              </a:rPr>
              <a:t>Ex.: </a:t>
            </a:r>
            <a:r>
              <a:rPr lang="pt-BR" b="0" dirty="0" err="1" smtClean="0">
                <a:solidFill>
                  <a:schemeClr val="tx1"/>
                </a:solidFill>
              </a:rPr>
              <a:t>powerless</a:t>
            </a:r>
            <a:r>
              <a:rPr lang="pt-BR" b="0" dirty="0" smtClean="0">
                <a:solidFill>
                  <a:schemeClr val="tx1"/>
                </a:solidFill>
              </a:rPr>
              <a:t>, </a:t>
            </a:r>
            <a:r>
              <a:rPr lang="pt-BR" b="0" dirty="0" err="1" smtClean="0">
                <a:solidFill>
                  <a:schemeClr val="tx1"/>
                </a:solidFill>
              </a:rPr>
              <a:t>worthless</a:t>
            </a:r>
            <a:r>
              <a:rPr lang="pt-BR" b="0" dirty="0" smtClean="0">
                <a:solidFill>
                  <a:schemeClr val="tx1"/>
                </a:solidFill>
              </a:rPr>
              <a:t>, </a:t>
            </a:r>
            <a:r>
              <a:rPr lang="pt-BR" b="0" dirty="0" err="1" smtClean="0">
                <a:solidFill>
                  <a:schemeClr val="tx1"/>
                </a:solidFill>
              </a:rPr>
              <a:t>flawless</a:t>
            </a:r>
            <a:r>
              <a:rPr lang="pt-BR" b="0" dirty="0" smtClean="0">
                <a:solidFill>
                  <a:schemeClr val="tx1"/>
                </a:solidFill>
              </a:rPr>
              <a:t>.</a:t>
            </a:r>
          </a:p>
          <a:p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 smtClean="0"/>
              <a:t>Word Formation </a:t>
            </a:r>
            <a:br>
              <a:rPr lang="en-US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8721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  – Save The Word! Go Green!</a:t>
            </a:r>
            <a:br>
              <a:rPr lang="en-US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26"/>
          </p:nvPr>
        </p:nvSpPr>
        <p:spPr>
          <a:xfrm rot="16200000">
            <a:off x="9646487" y="3131385"/>
            <a:ext cx="3649578" cy="476252"/>
          </a:xfrm>
          <a:prstGeom prst="rect">
            <a:avLst/>
          </a:prstGeom>
        </p:spPr>
        <p:txBody>
          <a:bodyPr/>
          <a:lstStyle/>
          <a:p>
            <a:r>
              <a:rPr lang="pt-BR" b="0" dirty="0" smtClean="0"/>
              <a:t>Reprodução/&lt;www.workplace-communication.com&gt;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4472793" cy="2961641"/>
          </a:xfrm>
        </p:spPr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err="1" smtClean="0"/>
              <a:t>Multi-words</a:t>
            </a:r>
            <a:r>
              <a:rPr lang="pt-BR" dirty="0" smtClean="0"/>
              <a:t> </a:t>
            </a:r>
            <a:r>
              <a:rPr lang="pt-BR" dirty="0" err="1" smtClean="0"/>
              <a:t>verbs</a:t>
            </a:r>
            <a:r>
              <a:rPr lang="pt-BR" dirty="0" smtClean="0"/>
              <a:t>: combinação de um verbo e uma ou duas partículas ou preposições.</a:t>
            </a:r>
          </a:p>
          <a:p>
            <a:pPr lvl="2">
              <a:lnSpc>
                <a:spcPct val="150000"/>
              </a:lnSpc>
              <a:buClr>
                <a:srgbClr val="F58120"/>
              </a:buClr>
              <a:buSzPct val="110000"/>
            </a:pPr>
            <a:r>
              <a:rPr lang="pt-BR" dirty="0" smtClean="0"/>
              <a:t>Ex.: </a:t>
            </a:r>
            <a:r>
              <a:rPr lang="pt-BR" i="1" dirty="0" err="1" smtClean="0"/>
              <a:t>up</a:t>
            </a:r>
            <a:r>
              <a:rPr lang="pt-BR" i="1" dirty="0" smtClean="0"/>
              <a:t>, over, in, </a:t>
            </a:r>
            <a:r>
              <a:rPr lang="pt-BR" i="1" dirty="0" err="1" smtClean="0"/>
              <a:t>down</a:t>
            </a:r>
            <a:r>
              <a:rPr lang="pt-BR" i="1" dirty="0" smtClean="0"/>
              <a:t>, off</a:t>
            </a:r>
            <a:r>
              <a:rPr lang="pt-BR" dirty="0" smtClean="0"/>
              <a:t>).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69" y="1579691"/>
            <a:ext cx="6005680" cy="3347909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smtClean="0"/>
              <a:t>Multi-word </a:t>
            </a:r>
            <a:r>
              <a:rPr lang="pt-BR" dirty="0" err="1" smtClean="0"/>
              <a:t>Verbs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  – Save The Word! Go Green!</a:t>
            </a:r>
            <a:br>
              <a:rPr lang="en-US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3"/>
          </p:nvPr>
        </p:nvSpPr>
        <p:spPr>
          <a:xfrm>
            <a:off x="774700" y="1544720"/>
            <a:ext cx="2794000" cy="1740347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pt-BR" b="0" dirty="0" smtClean="0">
                <a:solidFill>
                  <a:schemeClr val="tx1"/>
                </a:solidFill>
              </a:rPr>
              <a:t>O </a:t>
            </a:r>
            <a:r>
              <a:rPr lang="pt-BR" b="0" dirty="0" err="1" smtClean="0">
                <a:solidFill>
                  <a:schemeClr val="tx1"/>
                </a:solidFill>
              </a:rPr>
              <a:t>Imperative</a:t>
            </a:r>
            <a:r>
              <a:rPr lang="pt-BR" b="0" dirty="0" smtClean="0">
                <a:solidFill>
                  <a:schemeClr val="tx1"/>
                </a:solidFill>
              </a:rPr>
              <a:t> é usado para: oferecer sugestões e conselhos (</a:t>
            </a:r>
            <a:r>
              <a:rPr lang="pt-BR" b="0" dirty="0" err="1" smtClean="0">
                <a:solidFill>
                  <a:schemeClr val="tx1"/>
                </a:solidFill>
              </a:rPr>
              <a:t>Go</a:t>
            </a:r>
            <a:r>
              <a:rPr lang="pt-BR" b="0" dirty="0" smtClean="0">
                <a:solidFill>
                  <a:schemeClr val="tx1"/>
                </a:solidFill>
              </a:rPr>
              <a:t> </a:t>
            </a:r>
            <a:r>
              <a:rPr lang="pt-BR" b="0" dirty="0" err="1" smtClean="0">
                <a:solidFill>
                  <a:schemeClr val="tx1"/>
                </a:solidFill>
              </a:rPr>
              <a:t>green</a:t>
            </a:r>
            <a:r>
              <a:rPr lang="pt-BR" b="0" dirty="0" smtClean="0">
                <a:solidFill>
                  <a:schemeClr val="tx1"/>
                </a:solidFill>
              </a:rPr>
              <a:t>);  dar ordens e instruções (Do </a:t>
            </a:r>
            <a:r>
              <a:rPr lang="pt-BR" b="0" dirty="0" err="1" smtClean="0">
                <a:solidFill>
                  <a:schemeClr val="tx1"/>
                </a:solidFill>
              </a:rPr>
              <a:t>the</a:t>
            </a:r>
            <a:r>
              <a:rPr lang="pt-BR" b="0" dirty="0" smtClean="0">
                <a:solidFill>
                  <a:schemeClr val="tx1"/>
                </a:solidFill>
              </a:rPr>
              <a:t> </a:t>
            </a:r>
            <a:r>
              <a:rPr lang="pt-BR" b="0" dirty="0" err="1" smtClean="0">
                <a:solidFill>
                  <a:schemeClr val="tx1"/>
                </a:solidFill>
              </a:rPr>
              <a:t>exercise</a:t>
            </a:r>
            <a:r>
              <a:rPr lang="pt-BR" b="0" dirty="0" smtClean="0">
                <a:solidFill>
                  <a:schemeClr val="tx1"/>
                </a:solidFill>
              </a:rPr>
              <a:t> in </a:t>
            </a:r>
            <a:r>
              <a:rPr lang="pt-BR" b="0" dirty="0" err="1" smtClean="0">
                <a:solidFill>
                  <a:schemeClr val="tx1"/>
                </a:solidFill>
              </a:rPr>
              <a:t>pairs</a:t>
            </a:r>
            <a:r>
              <a:rPr lang="pt-BR" b="0" dirty="0" smtClean="0">
                <a:solidFill>
                  <a:schemeClr val="tx1"/>
                </a:solidFill>
              </a:rPr>
              <a:t>). </a:t>
            </a:r>
          </a:p>
          <a:p>
            <a:pPr lvl="1" algn="l">
              <a:lnSpc>
                <a:spcPct val="130000"/>
              </a:lnSpc>
            </a:pPr>
            <a:endParaRPr lang="pt-BR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BR" dirty="0" err="1" smtClean="0"/>
              <a:t>Imperative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28"/>
          </p:nvPr>
        </p:nvSpPr>
        <p:spPr>
          <a:xfrm>
            <a:off x="812801" y="4008484"/>
            <a:ext cx="2870200" cy="113501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pt-BR" b="0" dirty="0" smtClean="0">
                <a:solidFill>
                  <a:schemeClr val="tx1"/>
                </a:solidFill>
              </a:rPr>
              <a:t>Em frases negativas, usamos “</a:t>
            </a:r>
            <a:r>
              <a:rPr lang="pt-BR" b="0" dirty="0" err="1" smtClean="0">
                <a:solidFill>
                  <a:schemeClr val="tx1"/>
                </a:solidFill>
              </a:rPr>
              <a:t>don't</a:t>
            </a:r>
            <a:r>
              <a:rPr lang="pt-BR" b="0" dirty="0" smtClean="0">
                <a:solidFill>
                  <a:schemeClr val="tx1"/>
                </a:solidFill>
              </a:rPr>
              <a:t>” antes do verbo principal.</a:t>
            </a:r>
          </a:p>
          <a:p>
            <a:pPr>
              <a:lnSpc>
                <a:spcPct val="130000"/>
              </a:lnSpc>
            </a:pP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30"/>
          </p:nvPr>
        </p:nvSpPr>
        <p:spPr>
          <a:xfrm>
            <a:off x="4059766" y="5613399"/>
            <a:ext cx="5245283" cy="393887"/>
          </a:xfrm>
        </p:spPr>
        <p:txBody>
          <a:bodyPr/>
          <a:lstStyle/>
          <a:p>
            <a:r>
              <a:rPr lang="pt-BR" dirty="0" smtClean="0"/>
              <a:t>(</a:t>
            </a:r>
            <a:r>
              <a:rPr lang="pt-BR" dirty="0" err="1" smtClean="0"/>
              <a:t>don’t</a:t>
            </a:r>
            <a:r>
              <a:rPr lang="pt-BR" dirty="0" smtClean="0"/>
              <a:t> = do </a:t>
            </a:r>
            <a:r>
              <a:rPr lang="pt-BR" dirty="0" err="1" smtClean="0"/>
              <a:t>not</a:t>
            </a:r>
            <a:r>
              <a:rPr lang="pt-BR" dirty="0" smtClean="0"/>
              <a:t>)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84" y="4114800"/>
            <a:ext cx="4936565" cy="1498599"/>
          </a:xfrm>
        </p:spPr>
      </p:pic>
      <p:pic>
        <p:nvPicPr>
          <p:cNvPr id="15" name="Picture Placeholder 3"/>
          <p:cNvPicPr>
            <a:picLocks noGrp="1" noChangeAspect="1"/>
          </p:cNvPicPr>
          <p:nvPr>
            <p:ph type="pic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1646268"/>
            <a:ext cx="5032948" cy="1562742"/>
          </a:xfr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33967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  – Save The Word! Go Green!</a:t>
            </a:r>
            <a:br>
              <a:rPr lang="en-US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43707" y="1751577"/>
            <a:ext cx="11178393" cy="851923"/>
          </a:xfrm>
        </p:spPr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Geralmente, usamos </a:t>
            </a:r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 para fatos, e </a:t>
            </a:r>
            <a:r>
              <a:rPr lang="pt-BR" dirty="0" err="1" smtClean="0"/>
              <a:t>Imperative</a:t>
            </a:r>
            <a:r>
              <a:rPr lang="pt-BR" dirty="0" smtClean="0"/>
              <a:t> para sugestões.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" y="2801645"/>
            <a:ext cx="10677376" cy="1008355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err="1" smtClean="0"/>
              <a:t>Imperative</a:t>
            </a:r>
            <a:r>
              <a:rPr lang="pt-BR" dirty="0" smtClean="0"/>
              <a:t> e </a:t>
            </a:r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" t="7757" r="-196" b="36435"/>
          <a:stretch/>
        </p:blipFill>
        <p:spPr>
          <a:xfrm>
            <a:off x="-24000" y="1451430"/>
            <a:ext cx="12240000" cy="4768960"/>
          </a:xfr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961344" y="3087974"/>
            <a:ext cx="6098675" cy="473553"/>
          </a:xfrm>
        </p:spPr>
        <p:txBody>
          <a:bodyPr>
            <a:noAutofit/>
          </a:bodyPr>
          <a:lstStyle/>
          <a:p>
            <a:r>
              <a:rPr lang="es-ES" dirty="0" err="1" smtClean="0">
                <a:latin typeface="Calibri" charset="0"/>
                <a:ea typeface="Calibri" charset="0"/>
                <a:cs typeface="Calibri" charset="0"/>
              </a:rPr>
              <a:t>Way</a:t>
            </a:r>
            <a:r>
              <a:rPr lang="es-ES" dirty="0" smtClean="0"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es-ES" dirty="0" err="1" smtClean="0">
                <a:latin typeface="Calibri" charset="0"/>
                <a:ea typeface="Calibri" charset="0"/>
                <a:cs typeface="Calibri" charset="0"/>
              </a:rPr>
              <a:t>go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9"/>
          </p:nvPr>
        </p:nvSpPr>
        <p:spPr>
          <a:xfrm>
            <a:off x="962147" y="3766812"/>
            <a:ext cx="6097872" cy="557212"/>
          </a:xfrm>
        </p:spPr>
        <p:txBody>
          <a:bodyPr>
            <a:noAutofit/>
          </a:bodyPr>
          <a:lstStyle/>
          <a:p>
            <a:r>
              <a:rPr lang="pt-BR" sz="2000" dirty="0">
                <a:latin typeface="Calibri" charset="0"/>
                <a:ea typeface="Calibri" charset="0"/>
                <a:cs typeface="Calibri" charset="0"/>
              </a:rPr>
              <a:t>Claudio </a:t>
            </a:r>
            <a:r>
              <a:rPr lang="pt-BR" sz="2000" dirty="0" smtClean="0">
                <a:latin typeface="Calibri" charset="0"/>
                <a:ea typeface="Calibri" charset="0"/>
                <a:cs typeface="Calibri" charset="0"/>
              </a:rPr>
              <a:t>Franco; Katia Tavares – 1º ano ensino m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édio</a:t>
            </a:r>
            <a:endParaRPr lang="pt-BR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1819"/>
          <a:stretch>
            <a:fillRect/>
          </a:stretch>
        </p:blipFill>
        <p:spPr/>
      </p:pic>
      <p:pic>
        <p:nvPicPr>
          <p:cNvPr id="10" name="Picture Placeholder 12" descr="Atica Logo_PB.eps"/>
          <p:cNvPicPr>
            <a:picLocks noGrp="1" noChangeAspect="1"/>
          </p:cNvPicPr>
          <p:nvPr>
            <p:ph type="pic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8" r="-8898"/>
          <a:stretch>
            <a:fillRect/>
          </a:stretch>
        </p:blipFill>
        <p:spPr>
          <a:xfrm>
            <a:off x="1383212" y="4467997"/>
            <a:ext cx="1630450" cy="962566"/>
          </a:xfrm>
        </p:spPr>
      </p:pic>
    </p:spTree>
    <p:extLst>
      <p:ext uri="{BB962C8B-B14F-4D97-AF65-F5344CB8AC3E}">
        <p14:creationId xmlns:p14="http://schemas.microsoft.com/office/powerpoint/2010/main" val="106352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  – Save The Word! Go Green!</a:t>
            </a:r>
            <a:br>
              <a:rPr lang="en-US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3355193" cy="4638421"/>
          </a:xfrm>
        </p:spPr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err="1" smtClean="0"/>
              <a:t>Listening</a:t>
            </a:r>
            <a:r>
              <a:rPr lang="pt-BR" dirty="0" smtClean="0"/>
              <a:t>: áudio de programa de rádio sobre escolas sustentáveis, aluna de ensino médio conversando com uma colega sobre seu computador. 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err="1" smtClean="0"/>
              <a:t>Speaking</a:t>
            </a:r>
            <a:r>
              <a:rPr lang="pt-BR" dirty="0" smtClean="0"/>
              <a:t>: discussão em pares sobre soluções sustentáveis para a comunidade.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92" y="1648443"/>
            <a:ext cx="3357127" cy="1983757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smtClean="0"/>
              <a:t>Escolas Sustentáveis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101" y="1681865"/>
            <a:ext cx="3652148" cy="2585336"/>
          </a:xfrm>
          <a:prstGeom prst="rect">
            <a:avLst/>
          </a:prstGeom>
        </p:spPr>
      </p:pic>
      <p:sp>
        <p:nvSpPr>
          <p:cNvPr id="14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  – Save The Word! Go Green!</a:t>
            </a:r>
            <a:br>
              <a:rPr lang="en-US" dirty="0" smtClean="0"/>
            </a:b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4663293" cy="4638421"/>
          </a:xfrm>
        </p:spPr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err="1" smtClean="0"/>
              <a:t>Writing</a:t>
            </a:r>
            <a:r>
              <a:rPr lang="pt-BR" dirty="0" smtClean="0"/>
              <a:t>: Criar um </a:t>
            </a:r>
            <a:r>
              <a:rPr lang="pt-BR" dirty="0" err="1" smtClean="0"/>
              <a:t>mind</a:t>
            </a:r>
            <a:r>
              <a:rPr lang="pt-BR" dirty="0" smtClean="0"/>
              <a:t> </a:t>
            </a:r>
            <a:r>
              <a:rPr lang="pt-BR" dirty="0" err="1" smtClean="0"/>
              <a:t>map</a:t>
            </a:r>
            <a:r>
              <a:rPr lang="pt-BR" dirty="0" smtClean="0"/>
              <a:t> com dicas sobre como economizar energia para encorajar pessoas a ter uma casa sustentável.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Project 1A – </a:t>
            </a:r>
            <a:r>
              <a:rPr lang="pt-BR" dirty="0" err="1" smtClean="0"/>
              <a:t>Turning</a:t>
            </a:r>
            <a:r>
              <a:rPr lang="pt-BR" dirty="0" smtClean="0"/>
              <a:t> </a:t>
            </a:r>
            <a:r>
              <a:rPr lang="pt-BR" dirty="0" err="1" smtClean="0"/>
              <a:t>Trash</a:t>
            </a:r>
            <a:r>
              <a:rPr lang="pt-BR" dirty="0" smtClean="0"/>
              <a:t> </a:t>
            </a:r>
            <a:r>
              <a:rPr lang="pt-BR" dirty="0" err="1" smtClean="0"/>
              <a:t>into</a:t>
            </a:r>
            <a:r>
              <a:rPr lang="pt-BR" dirty="0" smtClean="0"/>
              <a:t> </a:t>
            </a:r>
            <a:r>
              <a:rPr lang="pt-BR" dirty="0" err="1" smtClean="0"/>
              <a:t>Art</a:t>
            </a:r>
            <a:r>
              <a:rPr lang="pt-BR" dirty="0" smtClean="0"/>
              <a:t> (Parte 1): Tutorial de ideias criativas para reutilizar garrafas plásticas ou outras coisas normalmente descartadas.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544721"/>
            <a:ext cx="5822950" cy="3878895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err="1" smtClean="0"/>
              <a:t>Mind</a:t>
            </a:r>
            <a:r>
              <a:rPr lang="pt-BR" dirty="0" smtClean="0"/>
              <a:t> </a:t>
            </a:r>
            <a:r>
              <a:rPr lang="pt-BR" dirty="0" err="1" smtClean="0"/>
              <a:t>Maps</a:t>
            </a:r>
            <a:endParaRPr lang="pt-BR" dirty="0" smtClean="0"/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Nessa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unidade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: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pt-BR" dirty="0" smtClean="0"/>
              <a:t>Estabelecendo conexões com Tecnologia da Informação</a:t>
            </a:r>
          </a:p>
          <a:p>
            <a:r>
              <a:rPr lang="pt-BR" dirty="0" smtClean="0"/>
              <a:t>Infográficos</a:t>
            </a:r>
          </a:p>
          <a:p>
            <a:r>
              <a:rPr lang="pt-BR" dirty="0" err="1" smtClean="0"/>
              <a:t>Transparent</a:t>
            </a:r>
            <a:r>
              <a:rPr lang="pt-BR" dirty="0" smtClean="0"/>
              <a:t> </a:t>
            </a:r>
            <a:r>
              <a:rPr lang="pt-BR" dirty="0" err="1" smtClean="0"/>
              <a:t>Words</a:t>
            </a:r>
            <a:endParaRPr lang="pt-BR" dirty="0" smtClean="0"/>
          </a:p>
          <a:p>
            <a:r>
              <a:rPr lang="pt-BR" dirty="0" smtClean="0"/>
              <a:t>Word </a:t>
            </a:r>
            <a:r>
              <a:rPr lang="pt-BR" dirty="0" err="1" smtClean="0"/>
              <a:t>Groups</a:t>
            </a:r>
            <a:endParaRPr lang="pt-BR" dirty="0" smtClean="0"/>
          </a:p>
          <a:p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 (Forma Afirmativa e Negativa)</a:t>
            </a:r>
          </a:p>
          <a:p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 (Forma Interrogativa)/ </a:t>
            </a:r>
            <a:r>
              <a:rPr lang="pt-BR" dirty="0" err="1" smtClean="0"/>
              <a:t>Question</a:t>
            </a:r>
            <a:r>
              <a:rPr lang="pt-BR" dirty="0" smtClean="0"/>
              <a:t> </a:t>
            </a:r>
            <a:r>
              <a:rPr lang="pt-BR" dirty="0" err="1" smtClean="0"/>
              <a:t>Words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>
            <a:fillRect/>
          </a:stretch>
        </p:blipFill>
        <p:spPr/>
      </p:pic>
      <p:pic>
        <p:nvPicPr>
          <p:cNvPr id="8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6585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606636"/>
            <a:ext cx="5822950" cy="4065339"/>
          </a:xfr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5810250" y="3280610"/>
            <a:ext cx="2633579" cy="2413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000" dirty="0"/>
              <a:t>CREATISTA/Shutterstock/Glow Images</a:t>
            </a:r>
          </a:p>
          <a:p>
            <a:endParaRPr lang="pt-BR" b="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lvl="2">
              <a:lnSpc>
                <a:spcPct val="150000"/>
              </a:lnSpc>
            </a:pPr>
            <a:r>
              <a:rPr lang="pt-BR" b="1" dirty="0" smtClean="0">
                <a:solidFill>
                  <a:srgbClr val="F58120"/>
                </a:solidFill>
              </a:rPr>
              <a:t>Estabelecendo conexões com Tecnologia da Informação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A influência da tecnologia em nosso dia a dia. 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Adoção de tecnologia em sala de aula.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Utilidade de </a:t>
            </a:r>
            <a:r>
              <a:rPr lang="pt-BR" dirty="0" err="1" smtClean="0"/>
              <a:t>gadgets</a:t>
            </a:r>
            <a:r>
              <a:rPr lang="pt-BR" dirty="0" smtClean="0"/>
              <a:t>.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5797550" y="5671975"/>
            <a:ext cx="1720849" cy="24622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000" dirty="0"/>
              <a:t>Edson </a:t>
            </a:r>
            <a:r>
              <a:rPr lang="en-US" sz="1000" dirty="0" smtClean="0"/>
              <a:t>Silva/</a:t>
            </a:r>
            <a:r>
              <a:rPr lang="en-US" sz="1000" dirty="0" err="1" smtClean="0"/>
              <a:t>Folhapress</a:t>
            </a:r>
            <a:endParaRPr lang="en-US" sz="1000" dirty="0"/>
          </a:p>
        </p:txBody>
      </p:sp>
      <p:sp>
        <p:nvSpPr>
          <p:cNvPr id="14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7988300" y="5667050"/>
            <a:ext cx="1752600" cy="401128"/>
          </a:xfrm>
          <a:prstGeom prst="rect">
            <a:avLst/>
          </a:prstGeom>
        </p:spPr>
        <p:txBody>
          <a:bodyPr/>
          <a:lstStyle/>
          <a:p>
            <a:r>
              <a:rPr lang="en-US" sz="800" dirty="0" err="1"/>
              <a:t>Ivonne</a:t>
            </a:r>
            <a:r>
              <a:rPr lang="en-US" sz="800" dirty="0"/>
              <a:t> </a:t>
            </a:r>
            <a:r>
              <a:rPr lang="en-US" sz="800" dirty="0" err="1"/>
              <a:t>Wierink</a:t>
            </a:r>
            <a:r>
              <a:rPr lang="en-US" sz="800" dirty="0"/>
              <a:t>/Shutterstock/Glow Images</a:t>
            </a:r>
          </a:p>
        </p:txBody>
      </p:sp>
      <p:sp>
        <p:nvSpPr>
          <p:cNvPr id="15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9963150" y="5671975"/>
            <a:ext cx="1752600" cy="401128"/>
          </a:xfrm>
          <a:prstGeom prst="rect">
            <a:avLst/>
          </a:prstGeom>
        </p:spPr>
        <p:txBody>
          <a:bodyPr/>
          <a:lstStyle/>
          <a:p>
            <a:r>
              <a:rPr lang="en-US" sz="800"/>
              <a:t>Dragon Images/Shutterstock/Glow Images</a:t>
            </a:r>
          </a:p>
        </p:txBody>
      </p:sp>
      <p:sp>
        <p:nvSpPr>
          <p:cNvPr id="16" name="Espaço Reservado para Texto 7"/>
          <p:cNvSpPr>
            <a:spLocks noGrp="1"/>
          </p:cNvSpPr>
          <p:nvPr>
            <p:ph type="body" sz="quarter" idx="26"/>
          </p:nvPr>
        </p:nvSpPr>
        <p:spPr>
          <a:xfrm>
            <a:off x="9372600" y="3280610"/>
            <a:ext cx="2289748" cy="25400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Robert </a:t>
            </a:r>
            <a:r>
              <a:rPr lang="en-US" sz="800" dirty="0" err="1"/>
              <a:t>Kneschke</a:t>
            </a:r>
            <a:r>
              <a:rPr lang="en-US" sz="800" dirty="0"/>
              <a:t>/Shutterstock/Glow Images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26"/>
          </p:nvPr>
        </p:nvSpPr>
        <p:spPr>
          <a:xfrm rot="16200000">
            <a:off x="8643203" y="3398068"/>
            <a:ext cx="4182945" cy="476252"/>
          </a:xfrm>
          <a:prstGeom prst="rect">
            <a:avLst/>
          </a:prstGeom>
        </p:spPr>
        <p:txBody>
          <a:bodyPr/>
          <a:lstStyle/>
          <a:p>
            <a:r>
              <a:rPr lang="pt-BR" b="0" dirty="0" smtClean="0"/>
              <a:t>Reprodução/&lt;www.educationisphysical.com&gt;</a:t>
            </a:r>
          </a:p>
          <a:p>
            <a:endParaRPr lang="pt-BR" b="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30"/>
          </p:nvPr>
        </p:nvSpPr>
        <p:spPr>
          <a:xfrm>
            <a:off x="4046806" y="5168900"/>
            <a:ext cx="2950894" cy="762000"/>
          </a:xfrm>
        </p:spPr>
        <p:txBody>
          <a:bodyPr/>
          <a:lstStyle/>
          <a:p>
            <a:pPr algn="r"/>
            <a:r>
              <a:rPr lang="en-US" sz="1200" dirty="0" smtClean="0"/>
              <a:t>Available at: &lt;http://educationisphysical.com/2012/08/06/technology-what-teachers-want&gt;. Accessed in: September 2015.</a:t>
            </a:r>
            <a:endParaRPr lang="pt-BR" sz="1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Texto: </a:t>
            </a:r>
            <a:r>
              <a:rPr lang="pt-BR" i="1" dirty="0" err="1" smtClean="0"/>
              <a:t>Technology</a:t>
            </a:r>
            <a:r>
              <a:rPr lang="pt-BR" i="1" dirty="0" smtClean="0"/>
              <a:t> in </a:t>
            </a:r>
            <a:r>
              <a:rPr lang="pt-BR" i="1" dirty="0" err="1" smtClean="0"/>
              <a:t>the</a:t>
            </a:r>
            <a:r>
              <a:rPr lang="pt-BR" i="1" dirty="0" smtClean="0"/>
              <a:t> </a:t>
            </a:r>
            <a:r>
              <a:rPr lang="pt-BR" i="1" dirty="0" err="1" smtClean="0"/>
              <a:t>classroom</a:t>
            </a:r>
            <a:r>
              <a:rPr lang="pt-BR" i="1" dirty="0" smtClean="0"/>
              <a:t>: </a:t>
            </a:r>
            <a:r>
              <a:rPr lang="pt-BR" i="1" dirty="0" err="1" smtClean="0"/>
              <a:t>what</a:t>
            </a:r>
            <a:r>
              <a:rPr lang="pt-BR" i="1" dirty="0" smtClean="0"/>
              <a:t> </a:t>
            </a:r>
            <a:r>
              <a:rPr lang="pt-BR" i="1" dirty="0" err="1" smtClean="0"/>
              <a:t>teachers</a:t>
            </a:r>
            <a:r>
              <a:rPr lang="pt-BR" i="1" dirty="0" smtClean="0"/>
              <a:t> </a:t>
            </a:r>
            <a:r>
              <a:rPr lang="pt-BR" i="1" dirty="0" err="1" smtClean="0"/>
              <a:t>want</a:t>
            </a:r>
            <a:endParaRPr lang="pt-BR" i="1" dirty="0" smtClean="0"/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Percepção de professores sobre tecnologia em sala de aula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Estrutura do infográfico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99" y="1474394"/>
            <a:ext cx="3498849" cy="4607869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smtClean="0"/>
              <a:t>Infográficos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b="0" dirty="0" err="1" smtClean="0">
                <a:solidFill>
                  <a:schemeClr val="tx1"/>
                </a:solidFill>
              </a:rPr>
              <a:t>Transparent</a:t>
            </a:r>
            <a:r>
              <a:rPr lang="pt-BR" b="0" dirty="0" smtClean="0">
                <a:solidFill>
                  <a:schemeClr val="tx1"/>
                </a:solidFill>
              </a:rPr>
              <a:t> </a:t>
            </a:r>
            <a:r>
              <a:rPr lang="pt-BR" b="0" dirty="0" err="1" smtClean="0">
                <a:solidFill>
                  <a:schemeClr val="tx1"/>
                </a:solidFill>
              </a:rPr>
              <a:t>words</a:t>
            </a:r>
            <a:r>
              <a:rPr lang="pt-BR" b="0" dirty="0" smtClean="0">
                <a:solidFill>
                  <a:schemeClr val="tx1"/>
                </a:solidFill>
              </a:rPr>
              <a:t>: palavras muito próximas na forma e significado em dois idiomas. </a:t>
            </a:r>
          </a:p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chemeClr val="tx1"/>
                </a:solidFill>
              </a:rPr>
              <a:t>Ex.: </a:t>
            </a:r>
            <a:r>
              <a:rPr lang="pt-BR" b="0" i="1" dirty="0" err="1" smtClean="0">
                <a:solidFill>
                  <a:schemeClr val="tx1"/>
                </a:solidFill>
              </a:rPr>
              <a:t>technology</a:t>
            </a:r>
            <a:r>
              <a:rPr lang="pt-BR" b="0" dirty="0" smtClean="0">
                <a:solidFill>
                  <a:schemeClr val="tx1"/>
                </a:solidFill>
              </a:rPr>
              <a:t> (Inglês) e </a:t>
            </a:r>
            <a:r>
              <a:rPr lang="pt-BR" b="0" i="1" dirty="0" smtClean="0">
                <a:solidFill>
                  <a:schemeClr val="tx1"/>
                </a:solidFill>
              </a:rPr>
              <a:t>tecnologia</a:t>
            </a:r>
            <a:r>
              <a:rPr lang="pt-BR" b="0" dirty="0" smtClean="0">
                <a:solidFill>
                  <a:schemeClr val="tx1"/>
                </a:solidFill>
              </a:rPr>
              <a:t> (Português).</a:t>
            </a:r>
          </a:p>
          <a:p>
            <a:pPr marL="285750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tx1"/>
                </a:solidFill>
              </a:rPr>
              <a:t>Word </a:t>
            </a:r>
            <a:r>
              <a:rPr lang="pt-BR" b="0" dirty="0" err="1" smtClean="0">
                <a:solidFill>
                  <a:schemeClr val="tx1"/>
                </a:solidFill>
              </a:rPr>
              <a:t>Groups</a:t>
            </a:r>
            <a:r>
              <a:rPr lang="pt-BR" b="0" dirty="0" smtClean="0">
                <a:solidFill>
                  <a:schemeClr val="tx1"/>
                </a:solidFill>
              </a:rPr>
              <a:t>: grupo de palavras relacionadas com um tópico comum. </a:t>
            </a:r>
          </a:p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chemeClr val="tx1"/>
                </a:solidFill>
              </a:rPr>
              <a:t>Ex.: </a:t>
            </a:r>
            <a:r>
              <a:rPr lang="pt-BR" b="0" i="1" dirty="0" err="1" smtClean="0">
                <a:solidFill>
                  <a:schemeClr val="tx1"/>
                </a:solidFill>
              </a:rPr>
              <a:t>Devices</a:t>
            </a:r>
            <a:r>
              <a:rPr lang="pt-BR" b="0" dirty="0" smtClean="0">
                <a:solidFill>
                  <a:schemeClr val="tx1"/>
                </a:solidFill>
              </a:rPr>
              <a:t> (</a:t>
            </a:r>
            <a:r>
              <a:rPr lang="pt-BR" b="0" i="1" dirty="0" smtClean="0">
                <a:solidFill>
                  <a:schemeClr val="tx1"/>
                </a:solidFill>
              </a:rPr>
              <a:t>Smartphone, </a:t>
            </a:r>
            <a:r>
              <a:rPr lang="pt-BR" b="0" i="1" dirty="0" err="1" smtClean="0">
                <a:solidFill>
                  <a:schemeClr val="tx1"/>
                </a:solidFill>
              </a:rPr>
              <a:t>tablet</a:t>
            </a:r>
            <a:r>
              <a:rPr lang="pt-BR" b="0" i="1" dirty="0" smtClean="0">
                <a:solidFill>
                  <a:schemeClr val="tx1"/>
                </a:solidFill>
              </a:rPr>
              <a:t>, laptop</a:t>
            </a:r>
            <a:r>
              <a:rPr lang="pt-BR" b="0" dirty="0" smtClean="0">
                <a:solidFill>
                  <a:schemeClr val="tx1"/>
                </a:solidFill>
              </a:rPr>
              <a:t>).</a:t>
            </a:r>
          </a:p>
          <a:p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 smtClean="0"/>
              <a:t>Transparent Words e Word Groups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8721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45" y="2092813"/>
            <a:ext cx="4414855" cy="375123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8" y="2108200"/>
            <a:ext cx="3585150" cy="3628049"/>
          </a:xfr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3"/>
          </p:nvPr>
        </p:nvSpPr>
        <p:spPr>
          <a:xfrm>
            <a:off x="660400" y="1544722"/>
            <a:ext cx="2120900" cy="3395577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: </a:t>
            </a:r>
            <a:r>
              <a:rPr lang="pt-BR" b="0" dirty="0" smtClean="0">
                <a:solidFill>
                  <a:schemeClr val="tx1"/>
                </a:solidFill>
              </a:rPr>
              <a:t>usado para falar sobre fatos e generalizações, hábitos e rotinas, e para tornar eventos passados mais vívidos.</a:t>
            </a:r>
          </a:p>
          <a:p>
            <a:pPr lvl="1" algn="l">
              <a:lnSpc>
                <a:spcPct val="130000"/>
              </a:lnSpc>
            </a:pP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 (Forma afirmativa) 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5"/>
          </p:nvPr>
        </p:nvSpPr>
        <p:spPr>
          <a:xfrm>
            <a:off x="7474001" y="1544722"/>
            <a:ext cx="3469656" cy="433791"/>
          </a:xfrm>
        </p:spPr>
        <p:txBody>
          <a:bodyPr/>
          <a:lstStyle/>
          <a:p>
            <a:r>
              <a:rPr lang="pt-BR" dirty="0" smtClean="0"/>
              <a:t>Regras específicas para a terceira pessoa do singular: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30"/>
          </p:nvPr>
        </p:nvSpPr>
        <p:spPr>
          <a:xfrm>
            <a:off x="3334488" y="1562350"/>
            <a:ext cx="3434613" cy="515621"/>
          </a:xfrm>
        </p:spPr>
        <p:txBody>
          <a:bodyPr/>
          <a:lstStyle/>
          <a:p>
            <a:r>
              <a:rPr lang="pt-BR" dirty="0" smtClean="0"/>
              <a:t>Sujeito + verbo para formar frases afirmativas no </a:t>
            </a:r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.</a:t>
            </a:r>
          </a:p>
          <a:p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33967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30"/>
          </p:nvPr>
        </p:nvSpPr>
        <p:spPr>
          <a:xfrm>
            <a:off x="6477786" y="5791195"/>
            <a:ext cx="5237964" cy="565578"/>
          </a:xfrm>
        </p:spPr>
        <p:txBody>
          <a:bodyPr/>
          <a:lstStyle/>
          <a:p>
            <a:r>
              <a:rPr lang="en-US" sz="1200" dirty="0" smtClean="0"/>
              <a:t>(don’t = do not; doesn’t = does not)</a:t>
            </a:r>
            <a:endParaRPr lang="pt-BR" sz="1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 Usamos </a:t>
            </a:r>
            <a:r>
              <a:rPr lang="pt-BR" dirty="0" err="1" smtClean="0"/>
              <a:t>don’t</a:t>
            </a:r>
            <a:r>
              <a:rPr lang="pt-BR" dirty="0" smtClean="0"/>
              <a:t> + verbo (quando o sujeito é I/</a:t>
            </a:r>
            <a:r>
              <a:rPr lang="pt-BR" dirty="0" err="1" smtClean="0"/>
              <a:t>you</a:t>
            </a:r>
            <a:r>
              <a:rPr lang="pt-BR" dirty="0" smtClean="0"/>
              <a:t>/</a:t>
            </a:r>
            <a:r>
              <a:rPr lang="pt-BR" dirty="0" err="1" smtClean="0"/>
              <a:t>we</a:t>
            </a:r>
            <a:r>
              <a:rPr lang="pt-BR" dirty="0" smtClean="0"/>
              <a:t>/</a:t>
            </a:r>
            <a:r>
              <a:rPr lang="pt-BR" dirty="0" err="1" smtClean="0"/>
              <a:t>they</a:t>
            </a:r>
            <a:r>
              <a:rPr lang="pt-BR" dirty="0" smtClean="0"/>
              <a:t>) para formar frases negativas no </a:t>
            </a:r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.</a:t>
            </a:r>
          </a:p>
          <a:p>
            <a:pPr marL="285750" lvl="2" indent="-285750">
              <a:lnSpc>
                <a:spcPct val="150000"/>
              </a:lnSpc>
              <a:buClr>
                <a:srgbClr val="F58120"/>
              </a:buClr>
              <a:buSzPct val="110000"/>
              <a:buFont typeface="Arial" charset="0"/>
              <a:buChar char="•"/>
            </a:pPr>
            <a:r>
              <a:rPr lang="pt-BR" dirty="0" smtClean="0"/>
              <a:t> Usamos </a:t>
            </a:r>
            <a:r>
              <a:rPr lang="pt-BR" dirty="0" err="1" smtClean="0"/>
              <a:t>doesn’t</a:t>
            </a:r>
            <a:r>
              <a:rPr lang="pt-BR" dirty="0" smtClean="0"/>
              <a:t> + verbo (quando o sujeito </a:t>
            </a:r>
            <a:r>
              <a:rPr lang="pt-BR" dirty="0" err="1" smtClean="0"/>
              <a:t>he</a:t>
            </a:r>
            <a:r>
              <a:rPr lang="pt-BR" dirty="0" smtClean="0"/>
              <a:t>/</a:t>
            </a:r>
            <a:r>
              <a:rPr lang="pt-BR" dirty="0" err="1" smtClean="0"/>
              <a:t>she</a:t>
            </a:r>
            <a:r>
              <a:rPr lang="pt-BR" dirty="0" smtClean="0"/>
              <a:t>/it) para formar frases negativas no </a:t>
            </a:r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.</a:t>
            </a:r>
          </a:p>
          <a:p>
            <a:pPr lvl="2"/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86" y="1544721"/>
            <a:ext cx="5184562" cy="4176722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43707" y="927482"/>
            <a:ext cx="6991626" cy="282726"/>
          </a:xfrm>
        </p:spPr>
        <p:txBody>
          <a:bodyPr/>
          <a:lstStyle/>
          <a:p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 (Forma Negativa)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1994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 – Studying with Technology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3"/>
          </p:nvPr>
        </p:nvSpPr>
        <p:spPr>
          <a:xfrm>
            <a:off x="647701" y="1544720"/>
            <a:ext cx="3187699" cy="2658980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pt-BR" b="0" dirty="0" smtClean="0">
                <a:solidFill>
                  <a:schemeClr val="tx1"/>
                </a:solidFill>
              </a:rPr>
              <a:t>Para formar frases interrogativas no </a:t>
            </a:r>
            <a:r>
              <a:rPr lang="pt-BR" b="0" dirty="0" err="1" smtClean="0">
                <a:solidFill>
                  <a:schemeClr val="tx1"/>
                </a:solidFill>
              </a:rPr>
              <a:t>Present</a:t>
            </a:r>
            <a:r>
              <a:rPr lang="pt-BR" b="0" dirty="0" smtClean="0">
                <a:solidFill>
                  <a:schemeClr val="tx1"/>
                </a:solidFill>
              </a:rPr>
              <a:t> </a:t>
            </a:r>
            <a:r>
              <a:rPr lang="pt-BR" b="0" dirty="0" err="1" smtClean="0">
                <a:solidFill>
                  <a:schemeClr val="tx1"/>
                </a:solidFill>
              </a:rPr>
              <a:t>Simple</a:t>
            </a:r>
            <a:r>
              <a:rPr lang="pt-BR" b="0" dirty="0" smtClean="0">
                <a:solidFill>
                  <a:schemeClr val="tx1"/>
                </a:solidFill>
              </a:rPr>
              <a:t>, usamos: Do + sujeito (I/</a:t>
            </a:r>
            <a:r>
              <a:rPr lang="pt-BR" b="0" dirty="0" err="1" smtClean="0">
                <a:solidFill>
                  <a:schemeClr val="tx1"/>
                </a:solidFill>
              </a:rPr>
              <a:t>you</a:t>
            </a:r>
            <a:r>
              <a:rPr lang="pt-BR" b="0" dirty="0" smtClean="0">
                <a:solidFill>
                  <a:schemeClr val="tx1"/>
                </a:solidFill>
              </a:rPr>
              <a:t>/</a:t>
            </a:r>
            <a:r>
              <a:rPr lang="pt-BR" b="0" dirty="0" err="1" smtClean="0">
                <a:solidFill>
                  <a:schemeClr val="tx1"/>
                </a:solidFill>
              </a:rPr>
              <a:t>we</a:t>
            </a:r>
            <a:r>
              <a:rPr lang="pt-BR" b="0" dirty="0" smtClean="0">
                <a:solidFill>
                  <a:schemeClr val="tx1"/>
                </a:solidFill>
              </a:rPr>
              <a:t>/</a:t>
            </a:r>
            <a:r>
              <a:rPr lang="pt-BR" b="0" dirty="0" err="1" smtClean="0">
                <a:solidFill>
                  <a:schemeClr val="tx1"/>
                </a:solidFill>
              </a:rPr>
              <a:t>they</a:t>
            </a:r>
            <a:r>
              <a:rPr lang="pt-BR" b="0" dirty="0" smtClean="0">
                <a:solidFill>
                  <a:schemeClr val="tx1"/>
                </a:solidFill>
              </a:rPr>
              <a:t>) + verbo principal Does + sujeito (</a:t>
            </a:r>
            <a:r>
              <a:rPr lang="pt-BR" b="0" dirty="0" err="1" smtClean="0">
                <a:solidFill>
                  <a:schemeClr val="tx1"/>
                </a:solidFill>
              </a:rPr>
              <a:t>he</a:t>
            </a:r>
            <a:r>
              <a:rPr lang="pt-BR" b="0" dirty="0" smtClean="0">
                <a:solidFill>
                  <a:schemeClr val="tx1"/>
                </a:solidFill>
              </a:rPr>
              <a:t>/</a:t>
            </a:r>
            <a:r>
              <a:rPr lang="pt-BR" b="0" dirty="0" err="1" smtClean="0">
                <a:solidFill>
                  <a:schemeClr val="tx1"/>
                </a:solidFill>
              </a:rPr>
              <a:t>she</a:t>
            </a:r>
            <a:r>
              <a:rPr lang="pt-BR" b="0" dirty="0" smtClean="0">
                <a:solidFill>
                  <a:schemeClr val="tx1"/>
                </a:solidFill>
              </a:rPr>
              <a:t>/it) + verbo principal</a:t>
            </a:r>
          </a:p>
          <a:p>
            <a:pPr lvl="1" algn="l">
              <a:lnSpc>
                <a:spcPct val="130000"/>
              </a:lnSpc>
            </a:pPr>
            <a:endParaRPr lang="pt-BR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BR" dirty="0" err="1" smtClean="0"/>
              <a:t>Present</a:t>
            </a:r>
            <a:r>
              <a:rPr lang="pt-BR" dirty="0" smtClean="0"/>
              <a:t> </a:t>
            </a:r>
            <a:r>
              <a:rPr lang="pt-BR" dirty="0" err="1" smtClean="0"/>
              <a:t>Simple</a:t>
            </a:r>
            <a:r>
              <a:rPr lang="pt-BR" dirty="0" smtClean="0"/>
              <a:t> (Forma Interrogativa)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57384"/>
            <a:ext cx="3764077" cy="3153900"/>
          </a:xfrm>
        </p:spPr>
      </p:pic>
      <p:pic>
        <p:nvPicPr>
          <p:cNvPr id="15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0" y="1544720"/>
            <a:ext cx="3597848" cy="4002013"/>
          </a:xfrm>
        </p:spPr>
      </p:pic>
      <p:sp>
        <p:nvSpPr>
          <p:cNvPr id="10" name="Espaço Reservado para Texto 2"/>
          <p:cNvSpPr>
            <a:spLocks noGrp="1"/>
          </p:cNvSpPr>
          <p:nvPr>
            <p:ph type="body" sz="quarter" idx="22"/>
          </p:nvPr>
        </p:nvSpPr>
        <p:spPr>
          <a:xfrm>
            <a:off x="479548" y="6332564"/>
            <a:ext cx="3218995" cy="327544"/>
          </a:xfrm>
          <a:solidFill>
            <a:schemeClr val="bg1"/>
          </a:solidFill>
        </p:spPr>
        <p:txBody>
          <a:bodyPr/>
          <a:lstStyle/>
          <a:p>
            <a:r>
              <a:rPr lang="pt-BR" dirty="0" smtClean="0"/>
              <a:t>INGLÊS | WAY TO GO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| Volume 1 – 1º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Bimestre</a:t>
            </a:r>
            <a:endParaRPr lang="pt-B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Placeholder 19" descr="Atica Logo_PB.eps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1" r="-25161"/>
          <a:stretch>
            <a:fillRect/>
          </a:stretch>
        </p:blipFill>
        <p:spPr>
          <a:xfrm>
            <a:off x="10510109" y="6187142"/>
            <a:ext cx="1149543" cy="531812"/>
          </a:xfrm>
        </p:spPr>
      </p:pic>
    </p:spTree>
    <p:extLst>
      <p:ext uri="{BB962C8B-B14F-4D97-AF65-F5344CB8AC3E}">
        <p14:creationId xmlns:p14="http://schemas.microsoft.com/office/powerpoint/2010/main" val="33967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1061</Words>
  <Application>Microsoft Macintosh PowerPoint</Application>
  <PresentationFormat>Custom</PresentationFormat>
  <Paragraphs>131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do Office</vt:lpstr>
      <vt:lpstr>INGLÊS</vt:lpstr>
      <vt:lpstr>Way to go</vt:lpstr>
      <vt:lpstr>Unit 1 – Studying with Technology</vt:lpstr>
      <vt:lpstr>Unit 1 – Studying with Technology</vt:lpstr>
      <vt:lpstr>Unit 1 – Studying with Technology</vt:lpstr>
      <vt:lpstr>Unit 1 – Studying with Technology</vt:lpstr>
      <vt:lpstr>Unit 1 – Studying with Technology</vt:lpstr>
      <vt:lpstr>Unit 1 – Studying with Technology</vt:lpstr>
      <vt:lpstr>Unit 1 – Studying with Technology</vt:lpstr>
      <vt:lpstr>Unit 1 – Studying with Technology</vt:lpstr>
      <vt:lpstr>Unit 1 – Studying with Technology</vt:lpstr>
      <vt:lpstr>Unit 1 – Studying with Technology</vt:lpstr>
      <vt:lpstr>Unit 2  – Save The Word! Go Green!</vt:lpstr>
      <vt:lpstr>Unit 2  – Save The Word! Go Green! </vt:lpstr>
      <vt:lpstr>Unit 2  – Save The Word! Go Green! </vt:lpstr>
      <vt:lpstr>Unit 2  – Save The Word! Go Green! </vt:lpstr>
      <vt:lpstr>Unit 2  – Save The Word! Go Green! </vt:lpstr>
      <vt:lpstr>Unit 2  – Save The Word! Go Green! </vt:lpstr>
      <vt:lpstr>Unit 2  – Save The Word! Go Green! </vt:lpstr>
      <vt:lpstr>Unit 2  – Save The Word! Go Green! </vt:lpstr>
      <vt:lpstr>Unit 2  – Save The Word! Go Green!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Nome da obra</dc:title>
  <dc:creator>Eduardo Araujo Ribeiro</dc:creator>
  <cp:lastModifiedBy>Thais Pedroso</cp:lastModifiedBy>
  <cp:revision>178</cp:revision>
  <dcterms:created xsi:type="dcterms:W3CDTF">2016-12-23T16:43:26Z</dcterms:created>
  <dcterms:modified xsi:type="dcterms:W3CDTF">2017-04-11T23:40:36Z</dcterms:modified>
</cp:coreProperties>
</file>